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Distribución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Presupuesto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Inicial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Subtítulos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 de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Gasto</a:t>
            </a:r>
            <a:endParaRPr lang="en-US" sz="12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409303502623996"/>
          <c:y val="3.80404355943021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23528165575004E-2"/>
          <c:y val="0.18341926654614132"/>
          <c:w val="0.74893014613931352"/>
          <c:h val="0.4700381775762289"/>
        </c:manualLayout>
      </c:layout>
      <c:pie3DChart>
        <c:varyColors val="1"/>
        <c:ser>
          <c:idx val="0"/>
          <c:order val="0"/>
          <c:tx>
            <c:strRef>
              <c:f>'[17.xlsx]Partida 17'!$D$58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'[17.xlsx]Partida 17'!$C$59:$C$62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17'!$D$59:$D$62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44756138206867"/>
          <c:y val="0.69019151128801781"/>
          <c:w val="0.35525556082994147"/>
          <c:h val="0.24231311463477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6650477867527952"/>
          <c:y val="9.5351087175250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17'!$L$58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066794190704345E-3"/>
                  <c:y val="4.1672940934923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B5-4444-89E3-08DEE7018230}"/>
                </c:ext>
              </c:extLst>
            </c:dLbl>
            <c:dLbl>
              <c:idx val="1"/>
              <c:layout>
                <c:manualLayout>
                  <c:x val="1.2613358838140753E-2"/>
                  <c:y val="1.4541961171514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B5-4444-89E3-08DEE7018230}"/>
                </c:ext>
              </c:extLst>
            </c:dLbl>
            <c:dLbl>
              <c:idx val="2"/>
              <c:layout>
                <c:manualLayout>
                  <c:x val="-9.4600191286056089E-3"/>
                  <c:y val="4.167294093492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B5-4444-89E3-08DEE701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17'!$K$59:$K$61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17'!$L$59:$L$61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3191232"/>
        <c:axId val="393194760"/>
      </c:barChart>
      <c:catAx>
        <c:axId val="393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3194760"/>
        <c:crosses val="autoZero"/>
        <c:auto val="1"/>
        <c:lblAlgn val="ctr"/>
        <c:lblOffset val="100"/>
        <c:noMultiLvlLbl val="0"/>
      </c:catAx>
      <c:valAx>
        <c:axId val="3931947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9319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0F-46A2-8E3E-CDEA28A909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17'!$D$27:$P$27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F-46A2-8E3E-CDEA28A909C9}"/>
            </c:ext>
          </c:extLst>
        </c:ser>
        <c:ser>
          <c:idx val="1"/>
          <c:order val="1"/>
          <c:tx>
            <c:strRef>
              <c:f>'Partida 17'!$C$28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0F-46A2-8E3E-CDEA28A909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17'!$D$28:$O$28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0F-46A2-8E3E-CDEA28A909C9}"/>
            </c:ext>
          </c:extLst>
        </c:ser>
        <c:ser>
          <c:idx val="2"/>
          <c:order val="2"/>
          <c:tx>
            <c:strRef>
              <c:f>'Partida 17'!$C$29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17'!$D$29:$N$29</c:f>
              <c:numCache>
                <c:formatCode>0.0%</c:formatCode>
                <c:ptCount val="11"/>
                <c:pt idx="0">
                  <c:v>4.6279738705878717E-2</c:v>
                </c:pt>
                <c:pt idx="1">
                  <c:v>5.1316318819927952E-2</c:v>
                </c:pt>
                <c:pt idx="2">
                  <c:v>8.4960769712486825E-2</c:v>
                </c:pt>
                <c:pt idx="3">
                  <c:v>7.9705586498226941E-2</c:v>
                </c:pt>
                <c:pt idx="4">
                  <c:v>0.15907857250553428</c:v>
                </c:pt>
                <c:pt idx="5">
                  <c:v>0.1127698465417401</c:v>
                </c:pt>
                <c:pt idx="6">
                  <c:v>7.7519777246331967E-2</c:v>
                </c:pt>
                <c:pt idx="7">
                  <c:v>6.8168580544463911E-2</c:v>
                </c:pt>
                <c:pt idx="8">
                  <c:v>8.6289316828959836E-2</c:v>
                </c:pt>
                <c:pt idx="9">
                  <c:v>5.3690442348120121E-2</c:v>
                </c:pt>
                <c:pt idx="10">
                  <c:v>6.4820245613698868E-2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0F-46A2-8E3E-CDEA28A909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2138640"/>
        <c:axId val="432139032"/>
      </c:barChart>
      <c:catAx>
        <c:axId val="43213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2139032"/>
        <c:crosses val="autoZero"/>
        <c:auto val="1"/>
        <c:lblAlgn val="ctr"/>
        <c:lblOffset val="100"/>
        <c:noMultiLvlLbl val="0"/>
      </c:catAx>
      <c:valAx>
        <c:axId val="43213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213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'Partida 17'!$C$20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17'!$D$20:$O$20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66-48CF-B55B-1EFA0AF7E253}"/>
            </c:ext>
          </c:extLst>
        </c:ser>
        <c:ser>
          <c:idx val="2"/>
          <c:order val="1"/>
          <c:tx>
            <c:strRef>
              <c:f>'Partida 17'!$C$21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17'!$D$21:$O$21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66-48CF-B55B-1EFA0AF7E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320448"/>
        <c:axId val="327314960"/>
      </c:lineChart>
      <c:lineChart>
        <c:grouping val="standard"/>
        <c:varyColors val="0"/>
        <c:ser>
          <c:idx val="1"/>
          <c:order val="2"/>
          <c:tx>
            <c:strRef>
              <c:f>'Partida 17'!$C$22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887658513889993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66-48CF-B55B-1EFA0AF7E253}"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6-48CF-B55B-1EFA0AF7E253}"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6-48CF-B55B-1EFA0AF7E253}"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66-48CF-B55B-1EFA0AF7E253}"/>
                </c:ext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6-48CF-B55B-1EFA0AF7E253}"/>
                </c:ext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6-48CF-B55B-1EFA0AF7E253}"/>
                </c:ext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66-48CF-B55B-1EFA0AF7E253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6-48CF-B55B-1EFA0AF7E253}"/>
                </c:ext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6-48CF-B55B-1EFA0AF7E253}"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66-48CF-B55B-1EFA0AF7E253}"/>
                </c:ext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66-48CF-B55B-1EFA0AF7E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17'!$D$22:$N$22</c:f>
              <c:numCache>
                <c:formatCode>0.0%</c:formatCode>
                <c:ptCount val="11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E66-48CF-B55B-1EFA0AF7E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078408"/>
        <c:axId val="484080368"/>
      </c:lineChart>
      <c:catAx>
        <c:axId val="32732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314960"/>
        <c:crosses val="autoZero"/>
        <c:auto val="1"/>
        <c:lblAlgn val="ctr"/>
        <c:lblOffset val="100"/>
        <c:noMultiLvlLbl val="0"/>
      </c:catAx>
      <c:valAx>
        <c:axId val="327314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7320448"/>
        <c:crosses val="autoZero"/>
        <c:crossBetween val="between"/>
        <c:majorUnit val="0.2"/>
      </c:valAx>
      <c:valAx>
        <c:axId val="484080368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484078408"/>
        <c:crosses val="max"/>
        <c:crossBetween val="between"/>
      </c:valAx>
      <c:catAx>
        <c:axId val="484078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080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769" y="6356350"/>
            <a:ext cx="7762208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5769" y="1519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5769" y="5661239"/>
            <a:ext cx="8139367" cy="38520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158464-61C4-4166-AF29-E702F6655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22629"/>
              </p:ext>
            </p:extLst>
          </p:nvPr>
        </p:nvGraphicFramePr>
        <p:xfrm>
          <a:off x="485769" y="1852479"/>
          <a:ext cx="8139367" cy="3808759"/>
        </p:xfrm>
        <a:graphic>
          <a:graphicData uri="http://schemas.openxmlformats.org/drawingml/2006/table">
            <a:tbl>
              <a:tblPr/>
              <a:tblGrid>
                <a:gridCol w="815458">
                  <a:extLst>
                    <a:ext uri="{9D8B030D-6E8A-4147-A177-3AD203B41FA5}">
                      <a16:colId xmlns:a16="http://schemas.microsoft.com/office/drawing/2014/main" val="1382587671"/>
                    </a:ext>
                  </a:extLst>
                </a:gridCol>
                <a:gridCol w="301233">
                  <a:extLst>
                    <a:ext uri="{9D8B030D-6E8A-4147-A177-3AD203B41FA5}">
                      <a16:colId xmlns:a16="http://schemas.microsoft.com/office/drawing/2014/main" val="3102047366"/>
                    </a:ext>
                  </a:extLst>
                </a:gridCol>
                <a:gridCol w="301233">
                  <a:extLst>
                    <a:ext uri="{9D8B030D-6E8A-4147-A177-3AD203B41FA5}">
                      <a16:colId xmlns:a16="http://schemas.microsoft.com/office/drawing/2014/main" val="755619290"/>
                    </a:ext>
                  </a:extLst>
                </a:gridCol>
                <a:gridCol w="2729350">
                  <a:extLst>
                    <a:ext uri="{9D8B030D-6E8A-4147-A177-3AD203B41FA5}">
                      <a16:colId xmlns:a16="http://schemas.microsoft.com/office/drawing/2014/main" val="2329304134"/>
                    </a:ext>
                  </a:extLst>
                </a:gridCol>
                <a:gridCol w="815458">
                  <a:extLst>
                    <a:ext uri="{9D8B030D-6E8A-4147-A177-3AD203B41FA5}">
                      <a16:colId xmlns:a16="http://schemas.microsoft.com/office/drawing/2014/main" val="146177064"/>
                    </a:ext>
                  </a:extLst>
                </a:gridCol>
                <a:gridCol w="815458">
                  <a:extLst>
                    <a:ext uri="{9D8B030D-6E8A-4147-A177-3AD203B41FA5}">
                      <a16:colId xmlns:a16="http://schemas.microsoft.com/office/drawing/2014/main" val="1879810285"/>
                    </a:ext>
                  </a:extLst>
                </a:gridCol>
                <a:gridCol w="815458">
                  <a:extLst>
                    <a:ext uri="{9D8B030D-6E8A-4147-A177-3AD203B41FA5}">
                      <a16:colId xmlns:a16="http://schemas.microsoft.com/office/drawing/2014/main" val="75565602"/>
                    </a:ext>
                  </a:extLst>
                </a:gridCol>
                <a:gridCol w="815458">
                  <a:extLst>
                    <a:ext uri="{9D8B030D-6E8A-4147-A177-3AD203B41FA5}">
                      <a16:colId xmlns:a16="http://schemas.microsoft.com/office/drawing/2014/main" val="1176178470"/>
                    </a:ext>
                  </a:extLst>
                </a:gridCol>
                <a:gridCol w="730261">
                  <a:extLst>
                    <a:ext uri="{9D8B030D-6E8A-4147-A177-3AD203B41FA5}">
                      <a16:colId xmlns:a16="http://schemas.microsoft.com/office/drawing/2014/main" val="759740620"/>
                    </a:ext>
                  </a:extLst>
                </a:gridCol>
              </a:tblGrid>
              <a:tr h="1558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236503"/>
                  </a:ext>
                </a:extLst>
              </a:tr>
              <a:tr h="4773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67707"/>
                  </a:ext>
                </a:extLst>
              </a:tr>
              <a:tr h="204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15.530.088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13.744.526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5203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5.220.490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4.948.147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99748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1.224.817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125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8.153.724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-297.215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6.603.252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31711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8.153.724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-297.215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6.603.252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456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2.540.971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2.019.455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141238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-129.481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79762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1.755.992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7822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1.385.606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016428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916.921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1204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23431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26707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9674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87746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4606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92661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28728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22128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68605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6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15414"/>
              </p:ext>
            </p:extLst>
          </p:nvPr>
        </p:nvGraphicFramePr>
        <p:xfrm>
          <a:off x="530870" y="1749150"/>
          <a:ext cx="8155928" cy="3480048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33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2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2.720.925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0053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99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53710"/>
            <a:ext cx="80949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20247"/>
              </p:ext>
            </p:extLst>
          </p:nvPr>
        </p:nvGraphicFramePr>
        <p:xfrm>
          <a:off x="519991" y="1916832"/>
          <a:ext cx="8084459" cy="2808313"/>
        </p:xfrm>
        <a:graphic>
          <a:graphicData uri="http://schemas.openxmlformats.org/drawingml/2006/table">
            <a:tbl>
              <a:tblPr/>
              <a:tblGrid>
                <a:gridCol w="80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9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3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4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3.829.725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3.471.231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2.989.282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-285.816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05539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2513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5" y="692696"/>
            <a:ext cx="8106271" cy="60104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71438"/>
              </p:ext>
            </p:extLst>
          </p:nvPr>
        </p:nvGraphicFramePr>
        <p:xfrm>
          <a:off x="518864" y="1845506"/>
          <a:ext cx="8106272" cy="3167663"/>
        </p:xfrm>
        <a:graphic>
          <a:graphicData uri="http://schemas.openxmlformats.org/drawingml/2006/table">
            <a:tbl>
              <a:tblPr/>
              <a:tblGrid>
                <a:gridCol w="81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7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9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4.288.056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3.655.245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-61.921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94537"/>
              </p:ext>
            </p:extLst>
          </p:nvPr>
        </p:nvGraphicFramePr>
        <p:xfrm>
          <a:off x="563553" y="1916832"/>
          <a:ext cx="388834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64418"/>
              </p:ext>
            </p:extLst>
          </p:nvPr>
        </p:nvGraphicFramePr>
        <p:xfrm>
          <a:off x="4623127" y="1916832"/>
          <a:ext cx="402747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800708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0E73E05-7191-4182-B30B-F20DD48D37D1}"/>
              </a:ext>
            </a:extLst>
          </p:cNvPr>
          <p:cNvSpPr txBox="1">
            <a:spLocks/>
          </p:cNvSpPr>
          <p:nvPr/>
        </p:nvSpPr>
        <p:spPr>
          <a:xfrm>
            <a:off x="540735" y="601553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662794"/>
              </p:ext>
            </p:extLst>
          </p:nvPr>
        </p:nvGraphicFramePr>
        <p:xfrm>
          <a:off x="539551" y="1772816"/>
          <a:ext cx="7638607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18710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8625EBF2-F870-4F37-B1B5-11817A61F045}"/>
              </a:ext>
            </a:extLst>
          </p:cNvPr>
          <p:cNvSpPr txBox="1">
            <a:spLocks/>
          </p:cNvSpPr>
          <p:nvPr/>
        </p:nvSpPr>
        <p:spPr>
          <a:xfrm>
            <a:off x="539552" y="606831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75956"/>
              </p:ext>
            </p:extLst>
          </p:nvPr>
        </p:nvGraphicFramePr>
        <p:xfrm>
          <a:off x="539552" y="1844824"/>
          <a:ext cx="7920880" cy="370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2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2" y="588111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606313" y="4504944"/>
            <a:ext cx="763284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069632B-79D0-4B44-BC11-6FFD11D5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704142"/>
              </p:ext>
            </p:extLst>
          </p:nvPr>
        </p:nvGraphicFramePr>
        <p:xfrm>
          <a:off x="606312" y="1988840"/>
          <a:ext cx="7638094" cy="2516104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1337748"/>
                    </a:ext>
                  </a:extLst>
                </a:gridCol>
                <a:gridCol w="2377772">
                  <a:extLst>
                    <a:ext uri="{9D8B030D-6E8A-4147-A177-3AD203B41FA5}">
                      <a16:colId xmlns:a16="http://schemas.microsoft.com/office/drawing/2014/main" val="4292947535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190025288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111618167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95037878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3735039700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3566812745"/>
                    </a:ext>
                  </a:extLst>
                </a:gridCol>
              </a:tblGrid>
              <a:tr h="1663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896615"/>
                  </a:ext>
                </a:extLst>
              </a:tr>
              <a:tr h="5094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911237"/>
                  </a:ext>
                </a:extLst>
              </a:tr>
              <a:tr h="176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47.900.667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-1.773.317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42.560.515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39556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23.671.313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20.862.873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81824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6.310.898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466255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804684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16.214.824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14.664.352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93649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655661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09462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91653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91612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479456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18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6500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07750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58496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FC0269-F119-44B9-BBC0-CC801C99F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21566"/>
              </p:ext>
            </p:extLst>
          </p:nvPr>
        </p:nvGraphicFramePr>
        <p:xfrm>
          <a:off x="585598" y="2115996"/>
          <a:ext cx="7680576" cy="2360284"/>
        </p:xfrm>
        <a:graphic>
          <a:graphicData uri="http://schemas.openxmlformats.org/drawingml/2006/table">
            <a:tbl>
              <a:tblPr/>
              <a:tblGrid>
                <a:gridCol w="318828">
                  <a:extLst>
                    <a:ext uri="{9D8B030D-6E8A-4147-A177-3AD203B41FA5}">
                      <a16:colId xmlns:a16="http://schemas.microsoft.com/office/drawing/2014/main" val="2914087177"/>
                    </a:ext>
                  </a:extLst>
                </a:gridCol>
                <a:gridCol w="318828">
                  <a:extLst>
                    <a:ext uri="{9D8B030D-6E8A-4147-A177-3AD203B41FA5}">
                      <a16:colId xmlns:a16="http://schemas.microsoft.com/office/drawing/2014/main" val="3132378444"/>
                    </a:ext>
                  </a:extLst>
                </a:gridCol>
                <a:gridCol w="2859891">
                  <a:extLst>
                    <a:ext uri="{9D8B030D-6E8A-4147-A177-3AD203B41FA5}">
                      <a16:colId xmlns:a16="http://schemas.microsoft.com/office/drawing/2014/main" val="1517336773"/>
                    </a:ext>
                  </a:extLst>
                </a:gridCol>
                <a:gridCol w="854460">
                  <a:extLst>
                    <a:ext uri="{9D8B030D-6E8A-4147-A177-3AD203B41FA5}">
                      <a16:colId xmlns:a16="http://schemas.microsoft.com/office/drawing/2014/main" val="2057660322"/>
                    </a:ext>
                  </a:extLst>
                </a:gridCol>
                <a:gridCol w="854460">
                  <a:extLst>
                    <a:ext uri="{9D8B030D-6E8A-4147-A177-3AD203B41FA5}">
                      <a16:colId xmlns:a16="http://schemas.microsoft.com/office/drawing/2014/main" val="1789440981"/>
                    </a:ext>
                  </a:extLst>
                </a:gridCol>
                <a:gridCol w="854460">
                  <a:extLst>
                    <a:ext uri="{9D8B030D-6E8A-4147-A177-3AD203B41FA5}">
                      <a16:colId xmlns:a16="http://schemas.microsoft.com/office/drawing/2014/main" val="3381826580"/>
                    </a:ext>
                  </a:extLst>
                </a:gridCol>
                <a:gridCol w="854460">
                  <a:extLst>
                    <a:ext uri="{9D8B030D-6E8A-4147-A177-3AD203B41FA5}">
                      <a16:colId xmlns:a16="http://schemas.microsoft.com/office/drawing/2014/main" val="3026808611"/>
                    </a:ext>
                  </a:extLst>
                </a:gridCol>
                <a:gridCol w="765189">
                  <a:extLst>
                    <a:ext uri="{9D8B030D-6E8A-4147-A177-3AD203B41FA5}">
                      <a16:colId xmlns:a16="http://schemas.microsoft.com/office/drawing/2014/main" val="3428751255"/>
                    </a:ext>
                  </a:extLst>
                </a:gridCol>
              </a:tblGrid>
              <a:tr h="176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88750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151713"/>
                  </a:ext>
                </a:extLst>
              </a:tr>
              <a:tr h="231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15.328.887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92225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6.918.537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5.663.902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45544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545289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5.287.184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04210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27.284.596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53415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15.530.088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13.744.526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43633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2.720.925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30895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3.471.231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47293"/>
                  </a:ext>
                </a:extLst>
              </a:tr>
              <a:tr h="17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3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87170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9224" y="1550222"/>
            <a:ext cx="7816048" cy="3836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881414"/>
            <a:ext cx="81586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59018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61A517-B7A0-4799-AC92-9C639C750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00872"/>
              </p:ext>
            </p:extLst>
          </p:nvPr>
        </p:nvGraphicFramePr>
        <p:xfrm>
          <a:off x="449224" y="1933870"/>
          <a:ext cx="8166598" cy="3958833"/>
        </p:xfrm>
        <a:graphic>
          <a:graphicData uri="http://schemas.openxmlformats.org/drawingml/2006/table">
            <a:tbl>
              <a:tblPr/>
              <a:tblGrid>
                <a:gridCol w="818186">
                  <a:extLst>
                    <a:ext uri="{9D8B030D-6E8A-4147-A177-3AD203B41FA5}">
                      <a16:colId xmlns:a16="http://schemas.microsoft.com/office/drawing/2014/main" val="935297653"/>
                    </a:ext>
                  </a:extLst>
                </a:gridCol>
                <a:gridCol w="302241">
                  <a:extLst>
                    <a:ext uri="{9D8B030D-6E8A-4147-A177-3AD203B41FA5}">
                      <a16:colId xmlns:a16="http://schemas.microsoft.com/office/drawing/2014/main" val="216741933"/>
                    </a:ext>
                  </a:extLst>
                </a:gridCol>
                <a:gridCol w="302241">
                  <a:extLst>
                    <a:ext uri="{9D8B030D-6E8A-4147-A177-3AD203B41FA5}">
                      <a16:colId xmlns:a16="http://schemas.microsoft.com/office/drawing/2014/main" val="3614262399"/>
                    </a:ext>
                  </a:extLst>
                </a:gridCol>
                <a:gridCol w="2738482">
                  <a:extLst>
                    <a:ext uri="{9D8B030D-6E8A-4147-A177-3AD203B41FA5}">
                      <a16:colId xmlns:a16="http://schemas.microsoft.com/office/drawing/2014/main" val="961835970"/>
                    </a:ext>
                  </a:extLst>
                </a:gridCol>
                <a:gridCol w="818186">
                  <a:extLst>
                    <a:ext uri="{9D8B030D-6E8A-4147-A177-3AD203B41FA5}">
                      <a16:colId xmlns:a16="http://schemas.microsoft.com/office/drawing/2014/main" val="2661296448"/>
                    </a:ext>
                  </a:extLst>
                </a:gridCol>
                <a:gridCol w="818186">
                  <a:extLst>
                    <a:ext uri="{9D8B030D-6E8A-4147-A177-3AD203B41FA5}">
                      <a16:colId xmlns:a16="http://schemas.microsoft.com/office/drawing/2014/main" val="4254327112"/>
                    </a:ext>
                  </a:extLst>
                </a:gridCol>
                <a:gridCol w="818186">
                  <a:extLst>
                    <a:ext uri="{9D8B030D-6E8A-4147-A177-3AD203B41FA5}">
                      <a16:colId xmlns:a16="http://schemas.microsoft.com/office/drawing/2014/main" val="3362190835"/>
                    </a:ext>
                  </a:extLst>
                </a:gridCol>
                <a:gridCol w="818186">
                  <a:extLst>
                    <a:ext uri="{9D8B030D-6E8A-4147-A177-3AD203B41FA5}">
                      <a16:colId xmlns:a16="http://schemas.microsoft.com/office/drawing/2014/main" val="2198513919"/>
                    </a:ext>
                  </a:extLst>
                </a:gridCol>
                <a:gridCol w="732704">
                  <a:extLst>
                    <a:ext uri="{9D8B030D-6E8A-4147-A177-3AD203B41FA5}">
                      <a16:colId xmlns:a16="http://schemas.microsoft.com/office/drawing/2014/main" val="793700947"/>
                    </a:ext>
                  </a:extLst>
                </a:gridCol>
              </a:tblGrid>
              <a:tr h="149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880178"/>
                  </a:ext>
                </a:extLst>
              </a:tr>
              <a:tr h="4575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21749"/>
                  </a:ext>
                </a:extLst>
              </a:tr>
              <a:tr h="196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6.918.537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5.663.902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85347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4.597.306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4.044.601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304116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39346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345840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397552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68753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683989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982700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4177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54009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94545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96395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37058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49100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63509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482531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66016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947178"/>
                  </a:ext>
                </a:extLst>
              </a:tr>
              <a:tr h="158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07038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593693"/>
                  </a:ext>
                </a:extLst>
              </a:tr>
              <a:tr h="149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17545"/>
                  </a:ext>
                </a:extLst>
              </a:tr>
              <a:tr h="158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7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081" y="620541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81" y="150227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1081" y="652581"/>
            <a:ext cx="798136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F29B9F4-8080-41AA-8296-2B7BC3E6CD7F}"/>
              </a:ext>
            </a:extLst>
          </p:cNvPr>
          <p:cNvSpPr txBox="1">
            <a:spLocks/>
          </p:cNvSpPr>
          <p:nvPr/>
        </p:nvSpPr>
        <p:spPr>
          <a:xfrm>
            <a:off x="551081" y="5166146"/>
            <a:ext cx="7967656" cy="43480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37E803-19A5-473C-B4C0-ED83B862E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75019"/>
              </p:ext>
            </p:extLst>
          </p:nvPr>
        </p:nvGraphicFramePr>
        <p:xfrm>
          <a:off x="588171" y="1861152"/>
          <a:ext cx="7967657" cy="3286259"/>
        </p:xfrm>
        <a:graphic>
          <a:graphicData uri="http://schemas.openxmlformats.org/drawingml/2006/table">
            <a:tbl>
              <a:tblPr/>
              <a:tblGrid>
                <a:gridCol w="798255">
                  <a:extLst>
                    <a:ext uri="{9D8B030D-6E8A-4147-A177-3AD203B41FA5}">
                      <a16:colId xmlns:a16="http://schemas.microsoft.com/office/drawing/2014/main" val="1174739389"/>
                    </a:ext>
                  </a:extLst>
                </a:gridCol>
                <a:gridCol w="294878">
                  <a:extLst>
                    <a:ext uri="{9D8B030D-6E8A-4147-A177-3AD203B41FA5}">
                      <a16:colId xmlns:a16="http://schemas.microsoft.com/office/drawing/2014/main" val="3918186940"/>
                    </a:ext>
                  </a:extLst>
                </a:gridCol>
                <a:gridCol w="294878">
                  <a:extLst>
                    <a:ext uri="{9D8B030D-6E8A-4147-A177-3AD203B41FA5}">
                      <a16:colId xmlns:a16="http://schemas.microsoft.com/office/drawing/2014/main" val="1413124397"/>
                    </a:ext>
                  </a:extLst>
                </a:gridCol>
                <a:gridCol w="2671771">
                  <a:extLst>
                    <a:ext uri="{9D8B030D-6E8A-4147-A177-3AD203B41FA5}">
                      <a16:colId xmlns:a16="http://schemas.microsoft.com/office/drawing/2014/main" val="582768445"/>
                    </a:ext>
                  </a:extLst>
                </a:gridCol>
                <a:gridCol w="798255">
                  <a:extLst>
                    <a:ext uri="{9D8B030D-6E8A-4147-A177-3AD203B41FA5}">
                      <a16:colId xmlns:a16="http://schemas.microsoft.com/office/drawing/2014/main" val="2620489352"/>
                    </a:ext>
                  </a:extLst>
                </a:gridCol>
                <a:gridCol w="798255">
                  <a:extLst>
                    <a:ext uri="{9D8B030D-6E8A-4147-A177-3AD203B41FA5}">
                      <a16:colId xmlns:a16="http://schemas.microsoft.com/office/drawing/2014/main" val="3706808642"/>
                    </a:ext>
                  </a:extLst>
                </a:gridCol>
                <a:gridCol w="798255">
                  <a:extLst>
                    <a:ext uri="{9D8B030D-6E8A-4147-A177-3AD203B41FA5}">
                      <a16:colId xmlns:a16="http://schemas.microsoft.com/office/drawing/2014/main" val="2785177894"/>
                    </a:ext>
                  </a:extLst>
                </a:gridCol>
                <a:gridCol w="798255">
                  <a:extLst>
                    <a:ext uri="{9D8B030D-6E8A-4147-A177-3AD203B41FA5}">
                      <a16:colId xmlns:a16="http://schemas.microsoft.com/office/drawing/2014/main" val="1896290942"/>
                    </a:ext>
                  </a:extLst>
                </a:gridCol>
                <a:gridCol w="714855">
                  <a:extLst>
                    <a:ext uri="{9D8B030D-6E8A-4147-A177-3AD203B41FA5}">
                      <a16:colId xmlns:a16="http://schemas.microsoft.com/office/drawing/2014/main" val="3976512289"/>
                    </a:ext>
                  </a:extLst>
                </a:gridCol>
              </a:tblGrid>
              <a:tr h="1532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20903"/>
                  </a:ext>
                </a:extLst>
              </a:tr>
              <a:tr h="4694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4070"/>
                  </a:ext>
                </a:extLst>
              </a:tr>
              <a:tr h="201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8.382.555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037646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17331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41783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65433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8390"/>
                  </a:ext>
                </a:extLst>
              </a:tr>
              <a:tr h="306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25052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86363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05941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086411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35601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68352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36335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00566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89007"/>
                  </a:ext>
                </a:extLst>
              </a:tr>
              <a:tr h="15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01819"/>
                  </a:ext>
                </a:extLst>
              </a:tr>
              <a:tr h="162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26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467" y="5932002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1731"/>
            <a:ext cx="8044497" cy="1597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40" y="714291"/>
            <a:ext cx="80444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057F525-958A-40C1-82E7-9AF6A3DCA4BD}"/>
              </a:ext>
            </a:extLst>
          </p:cNvPr>
          <p:cNvSpPr txBox="1">
            <a:spLocks/>
          </p:cNvSpPr>
          <p:nvPr/>
        </p:nvSpPr>
        <p:spPr>
          <a:xfrm>
            <a:off x="482398" y="4293098"/>
            <a:ext cx="80363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C93BF3-0CFC-45CF-A01F-0A2C6CB9F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52935"/>
              </p:ext>
            </p:extLst>
          </p:nvPr>
        </p:nvGraphicFramePr>
        <p:xfrm>
          <a:off x="474240" y="1905064"/>
          <a:ext cx="8044498" cy="2388034"/>
        </p:xfrm>
        <a:graphic>
          <a:graphicData uri="http://schemas.openxmlformats.org/drawingml/2006/table">
            <a:tbl>
              <a:tblPr/>
              <a:tblGrid>
                <a:gridCol w="805953">
                  <a:extLst>
                    <a:ext uri="{9D8B030D-6E8A-4147-A177-3AD203B41FA5}">
                      <a16:colId xmlns:a16="http://schemas.microsoft.com/office/drawing/2014/main" val="287604310"/>
                    </a:ext>
                  </a:extLst>
                </a:gridCol>
                <a:gridCol w="297722">
                  <a:extLst>
                    <a:ext uri="{9D8B030D-6E8A-4147-A177-3AD203B41FA5}">
                      <a16:colId xmlns:a16="http://schemas.microsoft.com/office/drawing/2014/main" val="2437206512"/>
                    </a:ext>
                  </a:extLst>
                </a:gridCol>
                <a:gridCol w="297722">
                  <a:extLst>
                    <a:ext uri="{9D8B030D-6E8A-4147-A177-3AD203B41FA5}">
                      <a16:colId xmlns:a16="http://schemas.microsoft.com/office/drawing/2014/main" val="4189311022"/>
                    </a:ext>
                  </a:extLst>
                </a:gridCol>
                <a:gridCol w="2697540">
                  <a:extLst>
                    <a:ext uri="{9D8B030D-6E8A-4147-A177-3AD203B41FA5}">
                      <a16:colId xmlns:a16="http://schemas.microsoft.com/office/drawing/2014/main" val="3660848957"/>
                    </a:ext>
                  </a:extLst>
                </a:gridCol>
                <a:gridCol w="805953">
                  <a:extLst>
                    <a:ext uri="{9D8B030D-6E8A-4147-A177-3AD203B41FA5}">
                      <a16:colId xmlns:a16="http://schemas.microsoft.com/office/drawing/2014/main" val="1718314724"/>
                    </a:ext>
                  </a:extLst>
                </a:gridCol>
                <a:gridCol w="805953">
                  <a:extLst>
                    <a:ext uri="{9D8B030D-6E8A-4147-A177-3AD203B41FA5}">
                      <a16:colId xmlns:a16="http://schemas.microsoft.com/office/drawing/2014/main" val="3166837996"/>
                    </a:ext>
                  </a:extLst>
                </a:gridCol>
                <a:gridCol w="805953">
                  <a:extLst>
                    <a:ext uri="{9D8B030D-6E8A-4147-A177-3AD203B41FA5}">
                      <a16:colId xmlns:a16="http://schemas.microsoft.com/office/drawing/2014/main" val="2633269909"/>
                    </a:ext>
                  </a:extLst>
                </a:gridCol>
                <a:gridCol w="805953">
                  <a:extLst>
                    <a:ext uri="{9D8B030D-6E8A-4147-A177-3AD203B41FA5}">
                      <a16:colId xmlns:a16="http://schemas.microsoft.com/office/drawing/2014/main" val="1049701620"/>
                    </a:ext>
                  </a:extLst>
                </a:gridCol>
                <a:gridCol w="721749">
                  <a:extLst>
                    <a:ext uri="{9D8B030D-6E8A-4147-A177-3AD203B41FA5}">
                      <a16:colId xmlns:a16="http://schemas.microsoft.com/office/drawing/2014/main" val="4188547294"/>
                    </a:ext>
                  </a:extLst>
                </a:gridCol>
              </a:tblGrid>
              <a:tr h="1654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499120"/>
                  </a:ext>
                </a:extLst>
              </a:tr>
              <a:tr h="5065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004834"/>
                  </a:ext>
                </a:extLst>
              </a:tr>
              <a:tr h="217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5.287.184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4.479.298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70422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4.424.980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3.779.330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02714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660254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123348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0292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50695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22107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98928"/>
                  </a:ext>
                </a:extLst>
              </a:tr>
              <a:tr h="16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886507"/>
                  </a:ext>
                </a:extLst>
              </a:tr>
              <a:tr h="175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4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4015</TotalTime>
  <Words>2381</Words>
  <Application>Microsoft Office PowerPoint</Application>
  <PresentationFormat>Presentación en pantalla (4:3)</PresentationFormat>
  <Paragraphs>1148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NOVIEMBRE DE 2020 PARTIDA 17: MINISTERIO DE MINERÍA</vt:lpstr>
      <vt:lpstr>EJECUCIÓN ACUMULADA DE GASTOS A NOVIEMBRE DE 2020  PARTIDA 17 MINISTERIO DE MINERÍA</vt:lpstr>
      <vt:lpstr>EJECUCIÓN ACUMULADA DE GASTOS A NOVIEMBRE DE 2020  PARTIDA 17 MINISTERIO DE MINERÍA</vt:lpstr>
      <vt:lpstr>EJECUCIÓN ACUMULADA DE GASTOS A NOVIEMBRE DE 2020  PARTIDA 17 MINISTERIO DE MINERÍA</vt:lpstr>
      <vt:lpstr>EJECUCIÓN ACUMULADA DE GASTOS A NOVIEMBRE DE 2019  PARTIDA 17 MINISTERIO DE MINERÍA</vt:lpstr>
      <vt:lpstr>EJECUCIÓN ACUMULADA DE GASTOS A NOVIEMBRE DE 2020  PARTIDA 17 MINISTERIO DE MINERÍA RESUMEN POR CAPÍTULOS</vt:lpstr>
      <vt:lpstr>EJECUCIÓN ACUMULADA DE GASTOS A NOVIEMBRE DE 2020  PARTIDA 17. CAPÍTULO 01. PROGRAMA 01: SECRETARÍA Y ADMINISTRACIÓN GENERAL</vt:lpstr>
      <vt:lpstr>EJECUCIÓN ACUMULADA DE GASTOS A NOVIEMBRE 2020  PARTIDA 17. CAPÍTULO 01. PROGRAMA 02:  FOMENTO DE LA PEQUEÑA Y MEDIANA MINERÍA</vt:lpstr>
      <vt:lpstr>EJECUCIÓN ACUMULADA DE GASTOS A NOVIEMBRE 2020  PARTIDA 17. CAPÍTULO 02. PROGRAMA 01:  COMISIÓN CHILENA DEL COBRE</vt:lpstr>
      <vt:lpstr>EJECUCIÓN ACUMULADA DE GASTOS A NOVIEMBRE 2020  PARTIDA 17. CAPÍTULO 03. PROGRAMA 01:  SERVICIO NACIONAL DE GEOLOGÍA Y MINERÍA</vt:lpstr>
      <vt:lpstr>EJECUCIÓN ACUMULADA DE GASTOS A NOVIEMBRE 2020  PARTIDA 17. CAPÍTULO 03. PROGRAMA 02:  RED NACIONAL DE VIGILANCIA VOLCÁNICA</vt:lpstr>
      <vt:lpstr>EJECUCIÓN ACUMULADA DE GASTOS A NOVIEMBRE 2020  PARTIDA 17. CAPÍTULO 03. PROGRAMA 03:  PLAN NACIONAL DE GEOLOGÍA</vt:lpstr>
      <vt:lpstr>EJECUCIÓN ACUMULADA DE GASTOS A NOVIEMBRE 2020 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323</cp:revision>
  <cp:lastPrinted>2019-06-03T14:10:49Z</cp:lastPrinted>
  <dcterms:created xsi:type="dcterms:W3CDTF">2016-06-23T13:38:47Z</dcterms:created>
  <dcterms:modified xsi:type="dcterms:W3CDTF">2021-01-07T23:15:16Z</dcterms:modified>
</cp:coreProperties>
</file>