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9" r:id="rId10"/>
    <p:sldId id="303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B8-4022-8056-C870536F58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DB8-4022-8056-C870536F58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DB8-4022-8056-C870536F58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DB8-4022-8056-C870536F58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'[25.xlsx]Partida 25'!$C$61:$C$64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'[25.xlsx]Partida 25'!$D$61:$D$64</c:f>
              <c:numCache>
                <c:formatCode>#,##0</c:formatCode>
                <c:ptCount val="4"/>
                <c:pt idx="0">
                  <c:v>34243167</c:v>
                </c:pt>
                <c:pt idx="1">
                  <c:v>11479319</c:v>
                </c:pt>
                <c:pt idx="2">
                  <c:v>10170630</c:v>
                </c:pt>
                <c:pt idx="3">
                  <c:v>1600787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C3-4058-B7B9-62AF69E387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 de Presupuesto Inicial por Programas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503105861767279"/>
          <c:y val="0.14087962962962963"/>
          <c:w val="0.82441338582677171"/>
          <c:h val="0.7012186497521143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333333333333332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09-41F4-AB5C-411EDF4654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09-41F4-AB5C-411EDF4654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66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09-41F4-AB5C-411EDF4654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'[25.xlsx]Resumen Capítulos '!$AI$6:$AI$8</c:f>
              <c:strCache>
                <c:ptCount val="3"/>
                <c:pt idx="0">
                  <c:v>Subsecretaría del Medio Ambiente</c:v>
                </c:pt>
                <c:pt idx="1">
                  <c:v>Servicio de Evaluación Ambiental</c:v>
                </c:pt>
                <c:pt idx="2">
                  <c:v>Superintendencia del Medio Ambiente</c:v>
                </c:pt>
              </c:strCache>
            </c:strRef>
          </c:cat>
          <c:val>
            <c:numRef>
              <c:f>'[25.xlsx]Resumen Capítulos '!$AJ$6:$AJ$8</c:f>
              <c:numCache>
                <c:formatCode>#,##0_ ;[Red]\-#,##0\ </c:formatCode>
                <c:ptCount val="3"/>
                <c:pt idx="0">
                  <c:v>33386262</c:v>
                </c:pt>
                <c:pt idx="1">
                  <c:v>14911922</c:v>
                </c:pt>
                <c:pt idx="2">
                  <c:v>12426611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09-41F4-AB5C-411EDF465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8386600"/>
        <c:axId val="298386992"/>
        <c:axId val="0"/>
      </c:bar3DChart>
      <c:catAx>
        <c:axId val="298386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8386992"/>
        <c:crosses val="autoZero"/>
        <c:auto val="1"/>
        <c:lblAlgn val="ctr"/>
        <c:lblOffset val="100"/>
        <c:noMultiLvlLbl val="0"/>
      </c:catAx>
      <c:valAx>
        <c:axId val="29838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8386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'[25.xlsx]Partida 25'!$C$35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25'!$D$35:$O$35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5.1999999999999998E-2</c:v>
                </c:pt>
                <c:pt idx="2">
                  <c:v>8.7999999999999995E-2</c:v>
                </c:pt>
                <c:pt idx="3">
                  <c:v>7.1999999999999995E-2</c:v>
                </c:pt>
                <c:pt idx="4">
                  <c:v>6.6000000000000003E-2</c:v>
                </c:pt>
                <c:pt idx="5">
                  <c:v>0.08</c:v>
                </c:pt>
                <c:pt idx="6">
                  <c:v>6.4000000000000001E-2</c:v>
                </c:pt>
                <c:pt idx="7">
                  <c:v>7.4999999999999997E-2</c:v>
                </c:pt>
                <c:pt idx="8">
                  <c:v>9.2999999999999999E-2</c:v>
                </c:pt>
                <c:pt idx="9">
                  <c:v>8.1000000000000003E-2</c:v>
                </c:pt>
                <c:pt idx="10">
                  <c:v>8.5000000000000006E-2</c:v>
                </c:pt>
                <c:pt idx="11">
                  <c:v>0.187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D0-4A12-BA41-2E7FCA0FAA5B}"/>
            </c:ext>
          </c:extLst>
        </c:ser>
        <c:ser>
          <c:idx val="1"/>
          <c:order val="1"/>
          <c:tx>
            <c:strRef>
              <c:f>'[25.xlsx]Partida 25'!$C$36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25'!$D$36:$O$36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D0-4A12-BA41-2E7FCA0FAA5B}"/>
            </c:ext>
          </c:extLst>
        </c:ser>
        <c:ser>
          <c:idx val="2"/>
          <c:order val="2"/>
          <c:tx>
            <c:strRef>
              <c:f>'[25.xlsx]Partida 25'!$C$37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25'!$D$37:$H$37</c:f>
              <c:numCache>
                <c:formatCode>0.0%</c:formatCode>
                <c:ptCount val="5"/>
                <c:pt idx="0">
                  <c:v>4.9990601038669626E-2</c:v>
                </c:pt>
                <c:pt idx="1">
                  <c:v>7.0657576245443193E-2</c:v>
                </c:pt>
                <c:pt idx="2">
                  <c:v>0.11940194396616169</c:v>
                </c:pt>
                <c:pt idx="3">
                  <c:v>6.3688735684575434E-2</c:v>
                </c:pt>
                <c:pt idx="4">
                  <c:v>6.744858436359831E-2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D0-4A12-BA41-2E7FCA0FA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99720440"/>
        <c:axId val="499720048"/>
      </c:barChart>
      <c:catAx>
        <c:axId val="499720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9720048"/>
        <c:crosses val="autoZero"/>
        <c:auto val="0"/>
        <c:lblAlgn val="ctr"/>
        <c:lblOffset val="100"/>
        <c:noMultiLvlLbl val="0"/>
      </c:catAx>
      <c:valAx>
        <c:axId val="49972004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997204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'[25.xlsx]Partida 25'!$C$31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25'!$D$31:$O$31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0.106</c:v>
                </c:pt>
                <c:pt idx="2">
                  <c:v>0.193</c:v>
                </c:pt>
                <c:pt idx="3">
                  <c:v>0.26500000000000001</c:v>
                </c:pt>
                <c:pt idx="4">
                  <c:v>0.33100000000000002</c:v>
                </c:pt>
                <c:pt idx="5">
                  <c:v>0.41099999999999998</c:v>
                </c:pt>
                <c:pt idx="6">
                  <c:v>0.48799999999999999</c:v>
                </c:pt>
                <c:pt idx="7">
                  <c:v>0.56499999999999995</c:v>
                </c:pt>
                <c:pt idx="8">
                  <c:v>0.65800000000000003</c:v>
                </c:pt>
                <c:pt idx="9">
                  <c:v>0.73799999999999999</c:v>
                </c:pt>
                <c:pt idx="10">
                  <c:v>0.82199999999999995</c:v>
                </c:pt>
                <c:pt idx="11">
                  <c:v>0.98199999999999998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DB1-4049-8D79-96A1FF94CCC4}"/>
            </c:ext>
          </c:extLst>
        </c:ser>
        <c:ser>
          <c:idx val="1"/>
          <c:order val="1"/>
          <c:tx>
            <c:strRef>
              <c:f>'[25.xlsx]Partida 25'!$C$32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25'!$D$32:$O$32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DB1-4049-8D79-96A1FF94CCC4}"/>
            </c:ext>
          </c:extLst>
        </c:ser>
        <c:ser>
          <c:idx val="2"/>
          <c:order val="2"/>
          <c:tx>
            <c:strRef>
              <c:f>'[25.xlsx]Partida 25'!$C$33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523447304791838E-2"/>
                  <c:y val="-3.2269645267407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742697406289496E-2"/>
                  <c:y val="-2.9268103609436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8609630411970948E-2"/>
                  <c:y val="-5.1038025278652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474474474474514E-2"/>
                  <c:y val="-7.42983649343415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9C9-4FE1-8CC1-219B06FF6CC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25'!$D$33:$H$33</c:f>
              <c:numCache>
                <c:formatCode>0.0%</c:formatCode>
                <c:ptCount val="5"/>
                <c:pt idx="0">
                  <c:v>4.9990601038669626E-2</c:v>
                </c:pt>
                <c:pt idx="1">
                  <c:v>0.11999447678509106</c:v>
                </c:pt>
                <c:pt idx="2">
                  <c:v>0.23931084473083411</c:v>
                </c:pt>
                <c:pt idx="3">
                  <c:v>0.30784959606016887</c:v>
                </c:pt>
                <c:pt idx="4">
                  <c:v>0.3861702990709272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DB1-4049-8D79-96A1FF94C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9725536"/>
        <c:axId val="499714168"/>
      </c:lineChart>
      <c:catAx>
        <c:axId val="49972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9714168"/>
        <c:crosses val="autoZero"/>
        <c:auto val="1"/>
        <c:lblAlgn val="ctr"/>
        <c:lblOffset val="100"/>
        <c:tickLblSkip val="1"/>
        <c:noMultiLvlLbl val="0"/>
      </c:catAx>
      <c:valAx>
        <c:axId val="49971416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97255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EA42A0F-73C0-44E1-A9A0-753DE102D01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2134A48-332F-4EEB-B18D-34B72C3DC7B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MAYO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919559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61035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370164"/>
              </p:ext>
            </p:extLst>
          </p:nvPr>
        </p:nvGraphicFramePr>
        <p:xfrm>
          <a:off x="590873" y="1906317"/>
          <a:ext cx="7869559" cy="3941575"/>
        </p:xfrm>
        <a:graphic>
          <a:graphicData uri="http://schemas.openxmlformats.org/drawingml/2006/table">
            <a:tbl>
              <a:tblPr/>
              <a:tblGrid>
                <a:gridCol w="369463"/>
                <a:gridCol w="369463"/>
                <a:gridCol w="369463"/>
                <a:gridCol w="2541904"/>
                <a:gridCol w="857154"/>
                <a:gridCol w="786956"/>
                <a:gridCol w="831291"/>
                <a:gridCol w="842375"/>
                <a:gridCol w="901490"/>
              </a:tblGrid>
              <a:tr h="1600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01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00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12.389.139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5.704.782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8.947.280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8.554.252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-393.028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3.667.086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1.915.308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1.770.573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563.942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870.120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253.349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0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363.811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xmlns="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613510"/>
              </p:ext>
            </p:extLst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961B4730-86F4-40DF-BCD9-BAB48C1FBC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227106"/>
              </p:ext>
            </p:extLst>
          </p:nvPr>
        </p:nvGraphicFramePr>
        <p:xfrm>
          <a:off x="4499992" y="1600200"/>
          <a:ext cx="4091463" cy="4416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7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14938"/>
              </p:ext>
            </p:extLst>
          </p:nvPr>
        </p:nvGraphicFramePr>
        <p:xfrm>
          <a:off x="414337" y="1862137"/>
          <a:ext cx="8210798" cy="4159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79715" y="768659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0211756"/>
              </p:ext>
            </p:extLst>
          </p:nvPr>
        </p:nvGraphicFramePr>
        <p:xfrm>
          <a:off x="479716" y="1862137"/>
          <a:ext cx="8207084" cy="4231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2282" y="676330"/>
            <a:ext cx="72008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2832" y="5603638"/>
            <a:ext cx="6572044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484784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44609"/>
              </p:ext>
            </p:extLst>
          </p:nvPr>
        </p:nvGraphicFramePr>
        <p:xfrm>
          <a:off x="802833" y="1929815"/>
          <a:ext cx="7190250" cy="3515406"/>
        </p:xfrm>
        <a:graphic>
          <a:graphicData uri="http://schemas.openxmlformats.org/drawingml/2006/table">
            <a:tbl>
              <a:tblPr/>
              <a:tblGrid>
                <a:gridCol w="375863"/>
                <a:gridCol w="2796417"/>
                <a:gridCol w="826897"/>
                <a:gridCol w="845691"/>
                <a:gridCol w="706621"/>
                <a:gridCol w="856967"/>
                <a:gridCol w="781794"/>
              </a:tblGrid>
              <a:tr h="2613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03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5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60.724.795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58.291.557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-2.433.238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22.510.468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35.982.681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35.400.773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-581.908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14.827.799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6.683.232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-499.270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2.369.441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15.708.062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13.813.323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-1.894.739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2.107.596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9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-231.736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197.579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785.095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7" y="73828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414338" y="1578670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Programas Partida 25 Ministerio Medio Ambiente. en miles de pesos de 2020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414337" y="4267874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43682"/>
              </p:ext>
            </p:extLst>
          </p:nvPr>
        </p:nvGraphicFramePr>
        <p:xfrm>
          <a:off x="414337" y="2301298"/>
          <a:ext cx="8210798" cy="1966576"/>
        </p:xfrm>
        <a:graphic>
          <a:graphicData uri="http://schemas.openxmlformats.org/drawingml/2006/table">
            <a:tbl>
              <a:tblPr/>
              <a:tblGrid>
                <a:gridCol w="418918"/>
                <a:gridCol w="418918"/>
                <a:gridCol w="2664320"/>
                <a:gridCol w="921620"/>
                <a:gridCol w="904864"/>
                <a:gridCol w="871350"/>
                <a:gridCol w="988648"/>
                <a:gridCol w="1022160"/>
              </a:tblGrid>
              <a:tr h="2712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307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8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31.544.747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-1.841.515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10.774.632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14.357.671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-554.251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6.031.054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5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12.389.139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5.704.782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835" y="1230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F1D480C-4E1A-4104-B7A1-AB92466C81DA}"/>
              </a:ext>
            </a:extLst>
          </p:cNvPr>
          <p:cNvSpPr txBox="1"/>
          <p:nvPr/>
        </p:nvSpPr>
        <p:spPr>
          <a:xfrm>
            <a:off x="6228184" y="1253850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086832"/>
              </p:ext>
            </p:extLst>
          </p:nvPr>
        </p:nvGraphicFramePr>
        <p:xfrm>
          <a:off x="432365" y="1700805"/>
          <a:ext cx="8254434" cy="4557270"/>
        </p:xfrm>
        <a:graphic>
          <a:graphicData uri="http://schemas.openxmlformats.org/drawingml/2006/table">
            <a:tbl>
              <a:tblPr/>
              <a:tblGrid>
                <a:gridCol w="300818"/>
                <a:gridCol w="300818"/>
                <a:gridCol w="300818"/>
                <a:gridCol w="3393221"/>
                <a:gridCol w="806191"/>
                <a:gridCol w="806191"/>
                <a:gridCol w="806191"/>
                <a:gridCol w="806191"/>
                <a:gridCol w="733995"/>
              </a:tblGrid>
              <a:tr h="1407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00" marR="8400" marT="8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00" marR="8400" marT="8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10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47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31.544.747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-1.841.515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10.774.632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16.453.147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16.247.180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-205.967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6.647.672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3.302.926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3.158.926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1.116.534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12.528.913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11.090.322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-1.438.591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1.140.005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-59.901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-59.901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12.134.671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10.884.684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-1.249.987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1.140.005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761.423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731.423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1.923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184.519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184.519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90.981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90.981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88.675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6.536.581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5.709.406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-827.175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481.916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289.185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629.185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966.000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18.286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1.295.496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1.256.137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-39.359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296.535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1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761.989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199.522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-562.467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88.817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993.557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922.571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-70.986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140.281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194.940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194.940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13.222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225.441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96.738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-128.703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31.309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-31.309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1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1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-8.208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1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3321E63-CB79-42D7-9C32-4A55698D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3E0DB092-FE24-472B-987E-5DC1D73CC7BD}"/>
              </a:ext>
            </a:extLst>
          </p:cNvPr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2588BB26-BBAD-4212-B749-11DBCAC1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B112B0A7-6238-4CA4-AB72-711825C8F687}"/>
              </a:ext>
            </a:extLst>
          </p:cNvPr>
          <p:cNvSpPr txBox="1">
            <a:spLocks/>
          </p:cNvSpPr>
          <p:nvPr/>
        </p:nvSpPr>
        <p:spPr>
          <a:xfrm>
            <a:off x="500835" y="1230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E39F8613-7524-4FCA-861D-7FBE0C683BA5}"/>
              </a:ext>
            </a:extLst>
          </p:cNvPr>
          <p:cNvSpPr txBox="1"/>
          <p:nvPr/>
        </p:nvSpPr>
        <p:spPr>
          <a:xfrm>
            <a:off x="6228184" y="1253850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2 de 2</a:t>
            </a:r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825744"/>
              </p:ext>
            </p:extLst>
          </p:nvPr>
        </p:nvGraphicFramePr>
        <p:xfrm>
          <a:off x="432369" y="1577863"/>
          <a:ext cx="8210797" cy="4680212"/>
        </p:xfrm>
        <a:graphic>
          <a:graphicData uri="http://schemas.openxmlformats.org/drawingml/2006/table">
            <a:tbl>
              <a:tblPr/>
              <a:tblGrid>
                <a:gridCol w="299228"/>
                <a:gridCol w="299228"/>
                <a:gridCol w="299228"/>
                <a:gridCol w="3375282"/>
                <a:gridCol w="801929"/>
                <a:gridCol w="801929"/>
                <a:gridCol w="801929"/>
                <a:gridCol w="801929"/>
                <a:gridCol w="730115"/>
              </a:tblGrid>
              <a:tr h="1607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97" marR="8997" marT="8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97" marR="8997" marT="8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67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6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-13.338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-6.288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8.367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-3.367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-5.335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-2.890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18.161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-18.161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10.618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-10.618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1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77.244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70.244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1.714.408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1.714.408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791.174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-129.079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65.267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9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54.010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386.413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382.998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-3.415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4.042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139.444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72.531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-66.913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319.917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271.166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-48.751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61.077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109.888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108.888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88.296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109.888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108.888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88.296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08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25" y="6017877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504" y="165397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124386"/>
              </p:ext>
            </p:extLst>
          </p:nvPr>
        </p:nvGraphicFramePr>
        <p:xfrm>
          <a:off x="580299" y="2107344"/>
          <a:ext cx="7860248" cy="3748419"/>
        </p:xfrm>
        <a:graphic>
          <a:graphicData uri="http://schemas.openxmlformats.org/drawingml/2006/table">
            <a:tbl>
              <a:tblPr/>
              <a:tblGrid>
                <a:gridCol w="357122"/>
                <a:gridCol w="357122"/>
                <a:gridCol w="357122"/>
                <a:gridCol w="3028392"/>
                <a:gridCol w="799952"/>
                <a:gridCol w="771383"/>
                <a:gridCol w="589250"/>
                <a:gridCol w="728528"/>
                <a:gridCol w="871377"/>
              </a:tblGrid>
              <a:tr h="1675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30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98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14.357.671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-554.251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6.031.054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10.582.254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10.599.341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4.513.041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688.965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1.444.989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-534.948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1.444.989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-534.948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5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895.323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-373.438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433.858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192.659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368.466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2608</TotalTime>
  <Words>1684</Words>
  <Application>Microsoft Office PowerPoint</Application>
  <PresentationFormat>Presentación en pantalla (4:3)</PresentationFormat>
  <Paragraphs>982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1_Tema de Office</vt:lpstr>
      <vt:lpstr>Tema de Office</vt:lpstr>
      <vt:lpstr>EJECUCIÓN ACUMULADA DE GASTOS PRESUPUESTARIOS MAYO DE 2020 PARTIDA 25: MINISTERIO DE MEDIO AMBIENTE</vt:lpstr>
      <vt:lpstr>EJECUCIÓN PRESUPUESTARIA DE GASTOS ACUMULADA A MAYO DE 2020 PARTIDA 25 MINISTERIO DEL MEDIO AMBIENTE</vt:lpstr>
      <vt:lpstr>EJECUCIÓN PRESUPUESTARIA DE GASTOS ACUMULADA A MAYO DE 2020 PARTIDA 25 MINISTERIO DEL MEDIO AMBIENTE</vt:lpstr>
      <vt:lpstr>COMPORTAMIENTO DE LA EJECUCIÓN ACUMULADA DE GASTOS A MAYO DE 2020 PARTIDA 25 MINISTERIO DE MEDIO AMBIENTE</vt:lpstr>
      <vt:lpstr>EJECUCIÓN ACUMULADA DE GASTOS A MAYO DE 2020 PARTIDA 25 MINISTERIO DEL MEDIO AMBIENTE</vt:lpstr>
      <vt:lpstr>EJECUCIÓN PRESUPUESTARIA DE GASTOS ACUMULADA A MAYO DE 2020 PARTIDA 25 MINISTERIO DEL MEDIO AMBIENTE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262</cp:revision>
  <cp:lastPrinted>2019-06-06T21:54:24Z</cp:lastPrinted>
  <dcterms:created xsi:type="dcterms:W3CDTF">2016-06-23T13:38:47Z</dcterms:created>
  <dcterms:modified xsi:type="dcterms:W3CDTF">2020-09-16T00:27:03Z</dcterms:modified>
</cp:coreProperties>
</file>