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'[17.xlsx]Partida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0"/>
              <c:layout>
                <c:manualLayout>
                  <c:x val="-0.13824516669940812"/>
                  <c:y val="8.228479595519800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048955296300709E-2"/>
                  <c:y val="-0.232049305664441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347850519261406"/>
                  <c:y val="3.91772144182265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'[17.xlsx]Partida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'[17.xlsx]Partida 17'!$D$58:$D$61</c:f>
              <c:numCache>
                <c:formatCode>#,##0</c:formatCode>
                <c:ptCount val="4"/>
                <c:pt idx="0">
                  <c:v>24352757</c:v>
                </c:pt>
                <c:pt idx="1">
                  <c:v>7126252</c:v>
                </c:pt>
                <c:pt idx="2">
                  <c:v>16512039</c:v>
                </c:pt>
                <c:pt idx="3">
                  <c:v>1450741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609909366898259E-2"/>
          <c:y val="0.72556159139322751"/>
          <c:w val="0.34218407786722776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'[17.xlsx]Partida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'[17.xlsx]Partida 17'!$L$58:$L$60</c:f>
              <c:numCache>
                <c:formatCode>#,##0</c:formatCode>
                <c:ptCount val="3"/>
                <c:pt idx="0">
                  <c:v>15448832</c:v>
                </c:pt>
                <c:pt idx="1">
                  <c:v>5340044</c:v>
                </c:pt>
                <c:pt idx="2">
                  <c:v>28885108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53566512"/>
        <c:axId val="453560240"/>
      </c:barChart>
      <c:catAx>
        <c:axId val="45356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3560240"/>
        <c:crosses val="autoZero"/>
        <c:auto val="1"/>
        <c:lblAlgn val="ctr"/>
        <c:lblOffset val="100"/>
        <c:noMultiLvlLbl val="0"/>
      </c:catAx>
      <c:valAx>
        <c:axId val="4535602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5356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17'!$D$25:$O$25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1"/>
          <c:tx>
            <c:strRef>
              <c:f>'[17.xlsx]Partida 17'!$C$27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17'!$D$27:$F$27</c:f>
              <c:numCache>
                <c:formatCode>0.0%</c:formatCode>
                <c:ptCount val="3"/>
                <c:pt idx="0">
                  <c:v>4.6279738705878717E-2</c:v>
                </c:pt>
                <c:pt idx="1">
                  <c:v>5.1316318819927952E-2</c:v>
                </c:pt>
                <c:pt idx="2">
                  <c:v>8.6070013217344032E-2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ser>
          <c:idx val="3"/>
          <c:order val="2"/>
          <c:tx>
            <c:strRef>
              <c:f>'[17.xlsx]Partida 17'!$C$26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elete val="1"/>
          </c:dLbls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4050296"/>
        <c:axId val="484051864"/>
      </c:barChart>
      <c:catAx>
        <c:axId val="48405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4051864"/>
        <c:crosses val="autoZero"/>
        <c:auto val="1"/>
        <c:lblAlgn val="ctr"/>
        <c:lblOffset val="100"/>
        <c:noMultiLvlLbl val="0"/>
      </c:catAx>
      <c:valAx>
        <c:axId val="4840518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4050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1"/>
          <c:tx>
            <c:strRef>
              <c:f>'[17.xlsx]Partida 17'!$C$20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solidFill>
                  <a:srgbClr val="FF0000"/>
                </a:soli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3.883467837548344E-2"/>
                  <c:y val="4.3118456577605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229491173416406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BC7-480C-8A25-B18B640E59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229491173416406E-2"/>
                  <c:y val="4.899386226497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52-4BB1-AC07-E3756ED46E8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229491173416448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52-4BB1-AC07-E3756ED46E8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460020768431983E-2"/>
                  <c:y val="3.149605431319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52-4BB1-AC07-E3756ED46E8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1921079958463213E-2"/>
                  <c:y val="4.5494300674616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577-4E76-AAB3-895F3EF6826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536863966770511E-2"/>
                  <c:y val="4.199473908426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586-4855-9916-32BDF648A3F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17'!$D$20:$F$20</c:f>
              <c:numCache>
                <c:formatCode>0.0%</c:formatCode>
                <c:ptCount val="3"/>
                <c:pt idx="0">
                  <c:v>4.6279738705878717E-2</c:v>
                </c:pt>
                <c:pt idx="1">
                  <c:v>9.7596057525806662E-2</c:v>
                </c:pt>
                <c:pt idx="2">
                  <c:v>0.1835485034904264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ser>
          <c:idx val="2"/>
          <c:order val="2"/>
          <c:tx>
            <c:strRef>
              <c:f>'[17.xlsx]Partida 17'!$C$19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val>
            <c:numRef>
              <c:f>'[17.xlsx]Partida 17'!$D$19:$O$19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067176"/>
        <c:axId val="483059728"/>
      </c:lineChart>
      <c:catAx>
        <c:axId val="483067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3059728"/>
        <c:crosses val="autoZero"/>
        <c:auto val="1"/>
        <c:lblAlgn val="ctr"/>
        <c:lblOffset val="100"/>
        <c:noMultiLvlLbl val="0"/>
      </c:catAx>
      <c:valAx>
        <c:axId val="4830597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30671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0D6FE-ADAB-4A5B-95B9-60E55614941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9F09F-BD90-4DB9-B7C2-AE09F0516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08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3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5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11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724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3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8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54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313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72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88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42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657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529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MARZO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abril 2020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77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394" y="5571521"/>
            <a:ext cx="81890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32645"/>
              </p:ext>
            </p:extLst>
          </p:nvPr>
        </p:nvGraphicFramePr>
        <p:xfrm>
          <a:off x="467394" y="2214918"/>
          <a:ext cx="8157742" cy="2366211"/>
        </p:xfrm>
        <a:graphic>
          <a:graphicData uri="http://schemas.openxmlformats.org/drawingml/2006/table">
            <a:tbl>
              <a:tblPr/>
              <a:tblGrid>
                <a:gridCol w="817299"/>
                <a:gridCol w="301913"/>
                <a:gridCol w="301913"/>
                <a:gridCol w="2735512"/>
                <a:gridCol w="817299"/>
                <a:gridCol w="817299"/>
                <a:gridCol w="817299"/>
                <a:gridCol w="817299"/>
                <a:gridCol w="731909"/>
              </a:tblGrid>
              <a:tr h="2068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35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5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5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503127"/>
            <a:ext cx="82724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03229"/>
              </p:ext>
            </p:extLst>
          </p:nvPr>
        </p:nvGraphicFramePr>
        <p:xfrm>
          <a:off x="414339" y="1772814"/>
          <a:ext cx="8210796" cy="3730321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66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91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3.547.572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25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960857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93889"/>
              </p:ext>
            </p:extLst>
          </p:nvPr>
        </p:nvGraphicFramePr>
        <p:xfrm>
          <a:off x="414335" y="1826476"/>
          <a:ext cx="8210801" cy="2322603"/>
        </p:xfrm>
        <a:graphic>
          <a:graphicData uri="http://schemas.openxmlformats.org/drawingml/2006/table">
            <a:tbl>
              <a:tblPr/>
              <a:tblGrid>
                <a:gridCol w="889448"/>
                <a:gridCol w="328565"/>
                <a:gridCol w="328565"/>
                <a:gridCol w="2309910"/>
                <a:gridCol w="889448"/>
                <a:gridCol w="889448"/>
                <a:gridCol w="889448"/>
                <a:gridCol w="889448"/>
                <a:gridCol w="796521"/>
              </a:tblGrid>
              <a:tr h="1867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18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31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013176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194437"/>
              </p:ext>
            </p:extLst>
          </p:nvPr>
        </p:nvGraphicFramePr>
        <p:xfrm>
          <a:off x="414339" y="2160616"/>
          <a:ext cx="8086847" cy="2420511"/>
        </p:xfrm>
        <a:graphic>
          <a:graphicData uri="http://schemas.openxmlformats.org/drawingml/2006/table">
            <a:tbl>
              <a:tblPr/>
              <a:tblGrid>
                <a:gridCol w="810196"/>
                <a:gridCol w="299289"/>
                <a:gridCol w="299289"/>
                <a:gridCol w="2711740"/>
                <a:gridCol w="810196"/>
                <a:gridCol w="810196"/>
                <a:gridCol w="810196"/>
                <a:gridCol w="810196"/>
                <a:gridCol w="725549"/>
              </a:tblGrid>
              <a:tr h="1946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60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345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928958"/>
            <a:ext cx="815428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98323"/>
              </p:ext>
            </p:extLst>
          </p:nvPr>
        </p:nvGraphicFramePr>
        <p:xfrm>
          <a:off x="414339" y="2020374"/>
          <a:ext cx="8210796" cy="1743075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4272" y="5509603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531629"/>
              </p:ext>
            </p:extLst>
          </p:nvPr>
        </p:nvGraphicFramePr>
        <p:xfrm>
          <a:off x="414338" y="1665551"/>
          <a:ext cx="8210797" cy="352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687450"/>
            <a:ext cx="6984777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117263"/>
              </p:ext>
            </p:extLst>
          </p:nvPr>
        </p:nvGraphicFramePr>
        <p:xfrm>
          <a:off x="414338" y="1672430"/>
          <a:ext cx="8210798" cy="384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44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691137"/>
            <a:ext cx="734481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526641"/>
              </p:ext>
            </p:extLst>
          </p:nvPr>
        </p:nvGraphicFramePr>
        <p:xfrm>
          <a:off x="414338" y="1660524"/>
          <a:ext cx="8210797" cy="3777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383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91344" y="5664523"/>
            <a:ext cx="705678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386517"/>
              </p:ext>
            </p:extLst>
          </p:nvPr>
        </p:nvGraphicFramePr>
        <p:xfrm>
          <a:off x="467544" y="1665287"/>
          <a:ext cx="8157591" cy="3719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17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935" y="5013176"/>
            <a:ext cx="8173604" cy="29516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590033"/>
              </p:ext>
            </p:extLst>
          </p:nvPr>
        </p:nvGraphicFramePr>
        <p:xfrm>
          <a:off x="432934" y="1762384"/>
          <a:ext cx="8211002" cy="2697241"/>
        </p:xfrm>
        <a:graphic>
          <a:graphicData uri="http://schemas.openxmlformats.org/drawingml/2006/table">
            <a:tbl>
              <a:tblPr/>
              <a:tblGrid>
                <a:gridCol w="956760"/>
                <a:gridCol w="2556122"/>
                <a:gridCol w="956760"/>
                <a:gridCol w="956760"/>
                <a:gridCol w="956760"/>
                <a:gridCol w="956760"/>
                <a:gridCol w="871080"/>
              </a:tblGrid>
              <a:tr h="20550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935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49.733.895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9.128.582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24.332.925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1.903.680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03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8229" y="4797152"/>
            <a:ext cx="8079054" cy="36512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882974"/>
              </p:ext>
            </p:extLst>
          </p:nvPr>
        </p:nvGraphicFramePr>
        <p:xfrm>
          <a:off x="414338" y="2028222"/>
          <a:ext cx="8210797" cy="2480902"/>
        </p:xfrm>
        <a:graphic>
          <a:graphicData uri="http://schemas.openxmlformats.org/drawingml/2006/table">
            <a:tbl>
              <a:tblPr/>
              <a:tblGrid>
                <a:gridCol w="340838"/>
                <a:gridCol w="340838"/>
                <a:gridCol w="3057321"/>
                <a:gridCol w="913447"/>
                <a:gridCol w="913447"/>
                <a:gridCol w="913447"/>
                <a:gridCol w="913447"/>
                <a:gridCol w="818012"/>
              </a:tblGrid>
              <a:tr h="185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80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15.508.743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7.149.829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6.275.963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3.547.572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90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991225"/>
            <a:ext cx="821079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293509"/>
              </p:ext>
            </p:extLst>
          </p:nvPr>
        </p:nvGraphicFramePr>
        <p:xfrm>
          <a:off x="448844" y="1709482"/>
          <a:ext cx="8176291" cy="4167795"/>
        </p:xfrm>
        <a:graphic>
          <a:graphicData uri="http://schemas.openxmlformats.org/drawingml/2006/table">
            <a:tbl>
              <a:tblPr/>
              <a:tblGrid>
                <a:gridCol w="819157"/>
                <a:gridCol w="302600"/>
                <a:gridCol w="302600"/>
                <a:gridCol w="2741732"/>
                <a:gridCol w="819157"/>
                <a:gridCol w="819157"/>
                <a:gridCol w="819157"/>
                <a:gridCol w="819157"/>
                <a:gridCol w="733574"/>
              </a:tblGrid>
              <a:tr h="1634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05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7.149.829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4.808.226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95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240956"/>
            <a:ext cx="833519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3224" y="630364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744904"/>
              </p:ext>
            </p:extLst>
          </p:nvPr>
        </p:nvGraphicFramePr>
        <p:xfrm>
          <a:off x="414340" y="1941841"/>
          <a:ext cx="8210796" cy="3267075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321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1783</Words>
  <Application>Microsoft Office PowerPoint</Application>
  <PresentationFormat>Presentación en pantalla (4:3)</PresentationFormat>
  <Paragraphs>1039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Tema de Office</vt:lpstr>
      <vt:lpstr>EJECUCIÓN ACUMULADA DE GASTOS PRESUPUESTARIOS AL MES DE MARZO DE 2020 PARTIDA 17: MINISTERIO DE MINERÍA</vt:lpstr>
      <vt:lpstr>EJECUCIÓN ACUMULADA DE GASTOS A MARZO DE 2020  PARTIDA 17 MINISTERIO DE MINERÍA</vt:lpstr>
      <vt:lpstr>EJECUCIÓN ACUMULADA DE GASTOS A MARZO DE 2020  PARTIDA 17 MINISTERIO DE MINERÍA</vt:lpstr>
      <vt:lpstr>EJECUCIÓN ACUMULADA DE GASTOS A MARZO DE 2020  PARTIDA 17 MINISTERIO DE MINERÍA</vt:lpstr>
      <vt:lpstr>EJECUCIÓN ACUMULADA DE GASTOS A MARZO DE 2020  PARTIDA 17 MINISTERIO DE MINERÍA</vt:lpstr>
      <vt:lpstr>EJECUCIÓN ACUMULADA DE GASTOS A MARZO DE 2020  PARTIDA 17 MINISTERIO DE MINERÍA</vt:lpstr>
      <vt:lpstr>EJECUCIÓN ACUMULADA DE GASTOS A MARZO DE 2020  PARTIDA 17 RESUMEN POR CAPÍTULOS</vt:lpstr>
      <vt:lpstr>EJECUCIÓN ACUMULADA DE GASTOS A MARZO DE 2020  PARTIDA 17. CAPÍTULO 01. PROGRAMA 01:  SECRETARÍA Y ADMINISTRACIÓN GENERAL</vt:lpstr>
      <vt:lpstr>EJECUCIÓN ACUMULADA DE GASTOS A MARZO DE 2020  PARTIDA 17. CAPÍTULO 01. PROGRAMA 02:  FOMENTO DE LA PEQUEÑA Y MEDIANA MINERÍA</vt:lpstr>
      <vt:lpstr>EJECUCIÓN ACUMULADA DE GASTOS A MARZO DE 2020  PARTIDA 17. CAPÍTULO 02. PROGRAMA 01:  COMISIÓN CHILENA DEL COBRE</vt:lpstr>
      <vt:lpstr>EJECUCIÓN ACUMULADA DE GASTOS A MARZO DE 2020  PARTIDA 17. CAPÍTULO 03. PROGRAMA 01:  SERVICIO NACIONAL DE GEOLOGÍA Y MINERÍA</vt:lpstr>
      <vt:lpstr>EJECUCIÓN ACUMULADA DE GASTOS A MARZO DE 2020  PARTIDA 17. CAPÍTULO 03. PROGRAMA 02:  RED NACIONAL DE VIGILANCIA VOLCÁNICA</vt:lpstr>
      <vt:lpstr>EJECUCIÓN ACUMULADA DE GASTOS A MARZO DE 2020  PARTIDA 17. CAPÍTULO 03. PROGRAMA 03:  PLAN NACIONAL DE GEOLOGÍA</vt:lpstr>
      <vt:lpstr>EJECUCIÓN ACUMULADA DE GASTOS A MARZO DE 2020  PARTIDA 17. CAPÍTULO 03. PROGRAMA 04:  PROGRAMA DE SEGURIDAD MINERA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8</cp:revision>
  <dcterms:created xsi:type="dcterms:W3CDTF">2020-01-06T15:02:18Z</dcterms:created>
  <dcterms:modified xsi:type="dcterms:W3CDTF">2020-07-24T15:42:56Z</dcterms:modified>
</cp:coreProperties>
</file>