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9" r:id="rId3"/>
    <p:sldId id="307" r:id="rId4"/>
    <p:sldId id="301" r:id="rId5"/>
    <p:sldId id="264" r:id="rId6"/>
    <p:sldId id="263" r:id="rId7"/>
    <p:sldId id="265" r:id="rId8"/>
    <p:sldId id="310" r:id="rId9"/>
    <p:sldId id="267" r:id="rId10"/>
    <p:sldId id="311" r:id="rId11"/>
    <p:sldId id="269" r:id="rId12"/>
    <p:sldId id="275" r:id="rId13"/>
    <p:sldId id="276" r:id="rId14"/>
    <p:sldId id="300" r:id="rId15"/>
    <p:sldId id="277" r:id="rId16"/>
    <p:sldId id="278" r:id="rId17"/>
    <p:sldId id="306" r:id="rId18"/>
    <p:sldId id="272" r:id="rId19"/>
    <p:sldId id="305" r:id="rId20"/>
    <p:sldId id="308" r:id="rId2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2" autoAdjust="0"/>
    <p:restoredTop sz="94033" autoAdjust="0"/>
  </p:normalViewPr>
  <p:slideViewPr>
    <p:cSldViewPr>
      <p:cViewPr varScale="1">
        <p:scale>
          <a:sx n="111" d="100"/>
          <a:sy n="111" d="100"/>
        </p:scale>
        <p:origin x="27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b="0" i="0" baseline="0">
                <a:effectLst/>
              </a:rPr>
              <a:t>Distribución Presupuesto Inicial por Subtítulos de Gasto</a:t>
            </a:r>
            <a:endParaRPr lang="es-CL" sz="10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7980258712230909E-2"/>
          <c:y val="0.26726770630279401"/>
          <c:w val="0.94669490298291337"/>
          <c:h val="0.34874065951916827"/>
        </c:manualLayout>
      </c:layout>
      <c:pie3DChart>
        <c:varyColors val="1"/>
        <c:ser>
          <c:idx val="0"/>
          <c:order val="0"/>
          <c:tx>
            <c:strRef>
              <c:f>'Partida 21'!$D$67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738-4BB4-9F00-01969137088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738-4BB4-9F00-01969137088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738-4BB4-9F00-01969137088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738-4BB4-9F00-01969137088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738-4BB4-9F00-019691370886}"/>
              </c:ext>
            </c:extLst>
          </c:dPt>
          <c:dLbls>
            <c:dLbl>
              <c:idx val="0"/>
              <c:layout>
                <c:manualLayout>
                  <c:x val="-3.0649676609711362E-2"/>
                  <c:y val="-2.363858874003712E-1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738-4BB4-9F00-01969137088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738-4BB4-9F00-01969137088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21'!$C$68:$C$72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SALDO FINAL DE CAJA      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21'!$D$68:$D$72</c:f>
              <c:numCache>
                <c:formatCode>#,##0</c:formatCode>
                <c:ptCount val="5"/>
                <c:pt idx="0">
                  <c:v>75847919</c:v>
                </c:pt>
                <c:pt idx="1">
                  <c:v>16013670</c:v>
                </c:pt>
                <c:pt idx="2">
                  <c:v>435921639</c:v>
                </c:pt>
                <c:pt idx="3">
                  <c:v>0</c:v>
                </c:pt>
                <c:pt idx="4">
                  <c:v>141858440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738-4BB4-9F00-01969137088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657663272173102E-2"/>
          <c:y val="0.74411714686583241"/>
          <c:w val="0.96122163145174166"/>
          <c:h val="0.234202675699040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Distribución Presupuesto Inicial por Capítulo</a:t>
            </a:r>
          </a:p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(en Millones de $)</a:t>
            </a:r>
            <a:endParaRPr lang="es-CL" sz="9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'Partida 21'!$M$66</c:f>
              <c:strCache>
                <c:ptCount val="1"/>
                <c:pt idx="0">
                  <c:v>Presupuesto Inicial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21'!$L$67:$L$75</c:f>
              <c:strCache>
                <c:ptCount val="9"/>
                <c:pt idx="0">
                  <c:v>Sub.de Ser.Sociales</c:v>
                </c:pt>
                <c:pt idx="1">
                  <c:v>FOSIS</c:v>
                </c:pt>
                <c:pt idx="2">
                  <c:v>INJUV</c:v>
                </c:pt>
                <c:pt idx="3">
                  <c:v>CONADI</c:v>
                </c:pt>
                <c:pt idx="4">
                  <c:v>SENADIS</c:v>
                </c:pt>
                <c:pt idx="5">
                  <c:v>SENAMA</c:v>
                </c:pt>
                <c:pt idx="6">
                  <c:v>Sub. de Eva. Social</c:v>
                </c:pt>
                <c:pt idx="7">
                  <c:v>Sub.de la Niñez</c:v>
                </c:pt>
                <c:pt idx="8">
                  <c:v>Sis.Prot.Integral a la Infancia</c:v>
                </c:pt>
              </c:strCache>
            </c:strRef>
          </c:cat>
          <c:val>
            <c:numRef>
              <c:f>'Partida 21'!$M$67:$M$75</c:f>
              <c:numCache>
                <c:formatCode>#,##0</c:formatCode>
                <c:ptCount val="9"/>
                <c:pt idx="0">
                  <c:v>314378385000</c:v>
                </c:pt>
                <c:pt idx="1">
                  <c:v>90505436000</c:v>
                </c:pt>
                <c:pt idx="2">
                  <c:v>8468001000</c:v>
                </c:pt>
                <c:pt idx="3">
                  <c:v>128541457000</c:v>
                </c:pt>
                <c:pt idx="4">
                  <c:v>28800995000</c:v>
                </c:pt>
                <c:pt idx="5">
                  <c:v>42187938000</c:v>
                </c:pt>
                <c:pt idx="6">
                  <c:v>21667001000</c:v>
                </c:pt>
                <c:pt idx="7">
                  <c:v>4654753000</c:v>
                </c:pt>
                <c:pt idx="8">
                  <c:v>58374917000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51-421A-B1DE-633343BD8E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9708416"/>
        <c:axId val="219718400"/>
      </c:barChart>
      <c:catAx>
        <c:axId val="2197084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718400"/>
        <c:crosses val="autoZero"/>
        <c:auto val="1"/>
        <c:lblAlgn val="ctr"/>
        <c:lblOffset val="100"/>
        <c:noMultiLvlLbl val="0"/>
      </c:catAx>
      <c:valAx>
        <c:axId val="219718400"/>
        <c:scaling>
          <c:orientation val="minMax"/>
          <c:max val="30000000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708416"/>
        <c:crosses val="autoZero"/>
        <c:crossBetween val="between"/>
        <c:dispUnits>
          <c:builtInUnit val="million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2018- 2019 - 2020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4818027029226561"/>
          <c:y val="3.95263292359174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5113204596087529E-2"/>
          <c:y val="0.12512129654885573"/>
          <c:w val="0.90268140074872072"/>
          <c:h val="0.6300720967388402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'Partida 21'!$C$30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21'!$D$30:$O$30</c:f>
              <c:numCache>
                <c:formatCode>0.0%</c:formatCode>
                <c:ptCount val="12"/>
                <c:pt idx="0">
                  <c:v>0.12070260611355964</c:v>
                </c:pt>
                <c:pt idx="1">
                  <c:v>4.0254742212498716E-2</c:v>
                </c:pt>
                <c:pt idx="2">
                  <c:v>7.6982571027503957E-2</c:v>
                </c:pt>
                <c:pt idx="3">
                  <c:v>0.24742944323993527</c:v>
                </c:pt>
                <c:pt idx="4">
                  <c:v>3.0572781661889155E-2</c:v>
                </c:pt>
                <c:pt idx="5">
                  <c:v>4.4445722261740157E-2</c:v>
                </c:pt>
                <c:pt idx="6">
                  <c:v>5.4060575064785052E-2</c:v>
                </c:pt>
                <c:pt idx="7">
                  <c:v>4.9052542394656354E-2</c:v>
                </c:pt>
                <c:pt idx="8">
                  <c:v>6.0985854754737605E-2</c:v>
                </c:pt>
                <c:pt idx="9">
                  <c:v>4.8882003639969675E-2</c:v>
                </c:pt>
                <c:pt idx="10">
                  <c:v>6.1896289127028596E-2</c:v>
                </c:pt>
                <c:pt idx="11">
                  <c:v>0.19055119375702775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8A-45F3-AD32-2249F2420A56}"/>
            </c:ext>
          </c:extLst>
        </c:ser>
        <c:ser>
          <c:idx val="0"/>
          <c:order val="1"/>
          <c:tx>
            <c:strRef>
              <c:f>'Partida 21'!$C$31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21'!$D$31:$O$31</c:f>
              <c:numCache>
                <c:formatCode>0.0%</c:formatCode>
                <c:ptCount val="12"/>
                <c:pt idx="0">
                  <c:v>0.14173455713243191</c:v>
                </c:pt>
                <c:pt idx="1">
                  <c:v>2.6790190808916901E-2</c:v>
                </c:pt>
                <c:pt idx="2">
                  <c:v>0.1088173099335632</c:v>
                </c:pt>
                <c:pt idx="3">
                  <c:v>0.12295192533533698</c:v>
                </c:pt>
                <c:pt idx="4">
                  <c:v>5.1229723898354604E-2</c:v>
                </c:pt>
                <c:pt idx="5">
                  <c:v>5.7806136080718773E-2</c:v>
                </c:pt>
                <c:pt idx="6">
                  <c:v>6.4378703033053875E-2</c:v>
                </c:pt>
                <c:pt idx="7">
                  <c:v>9.0163887995490771E-2</c:v>
                </c:pt>
                <c:pt idx="8">
                  <c:v>5.4288838558250188E-2</c:v>
                </c:pt>
                <c:pt idx="9">
                  <c:v>5.0409095929547953E-2</c:v>
                </c:pt>
                <c:pt idx="10">
                  <c:v>0.12840258790968745</c:v>
                </c:pt>
                <c:pt idx="11">
                  <c:v>0.11082638126043161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8A-45F3-AD32-2249F2420A56}"/>
            </c:ext>
          </c:extLst>
        </c:ser>
        <c:ser>
          <c:idx val="1"/>
          <c:order val="2"/>
          <c:tx>
            <c:strRef>
              <c:f>'Partida 21'!$C$32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093361206905321E-2"/>
                  <c:y val="-3.657978439817536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38A-45F3-AD32-2249F2420A56}"/>
                </c:ext>
              </c:extLst>
            </c:dLbl>
            <c:dLbl>
              <c:idx val="1"/>
              <c:layout>
                <c:manualLayout>
                  <c:x val="8.074688965524257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8A-45F3-AD32-2249F2420A56}"/>
                </c:ext>
              </c:extLst>
            </c:dLbl>
            <c:dLbl>
              <c:idx val="3"/>
              <c:layout>
                <c:manualLayout>
                  <c:x val="1.211203344828638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38A-45F3-AD32-2249F2420A56}"/>
                </c:ext>
              </c:extLst>
            </c:dLbl>
            <c:dLbl>
              <c:idx val="4"/>
              <c:layout>
                <c:manualLayout>
                  <c:x val="8.074688965524257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38A-45F3-AD32-2249F2420A56}"/>
                </c:ext>
              </c:extLst>
            </c:dLbl>
            <c:dLbl>
              <c:idx val="5"/>
              <c:layout>
                <c:manualLayout>
                  <c:x val="4.037344482762128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38A-45F3-AD32-2249F2420A56}"/>
                </c:ext>
              </c:extLst>
            </c:dLbl>
            <c:dLbl>
              <c:idx val="6"/>
              <c:layout>
                <c:manualLayout>
                  <c:x val="6.056016724143192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38A-45F3-AD32-2249F2420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21'!$D$32:$J$32</c:f>
              <c:numCache>
                <c:formatCode>0.0%</c:formatCode>
                <c:ptCount val="7"/>
                <c:pt idx="0">
                  <c:v>5.1202352557555356E-2</c:v>
                </c:pt>
                <c:pt idx="1">
                  <c:v>9.8407249973095551E-2</c:v>
                </c:pt>
                <c:pt idx="2">
                  <c:v>0.10623642392751623</c:v>
                </c:pt>
                <c:pt idx="3">
                  <c:v>0.12139726043365417</c:v>
                </c:pt>
                <c:pt idx="4">
                  <c:v>3.1267957022966655E-2</c:v>
                </c:pt>
                <c:pt idx="5">
                  <c:v>7.3227634467798591E-2</c:v>
                </c:pt>
                <c:pt idx="6">
                  <c:v>2.9048515434754077E-2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38A-45F3-AD32-2249F2420A5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7912960"/>
        <c:axId val="219484160"/>
      </c:barChart>
      <c:catAx>
        <c:axId val="14791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484160"/>
        <c:crosses val="autoZero"/>
        <c:auto val="1"/>
        <c:lblAlgn val="ctr"/>
        <c:lblOffset val="100"/>
        <c:noMultiLvlLbl val="0"/>
      </c:catAx>
      <c:valAx>
        <c:axId val="219484160"/>
        <c:scaling>
          <c:orientation val="minMax"/>
          <c:max val="0.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791296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2018 - 2019 - 2020</a:t>
            </a:r>
            <a:endParaRPr lang="es-CL" sz="1000">
              <a:effectLst/>
            </a:endParaRPr>
          </a:p>
        </c:rich>
      </c:tx>
      <c:layout>
        <c:manualLayout>
          <c:xMode val="edge"/>
          <c:yMode val="edge"/>
          <c:x val="0.30808112324492981"/>
          <c:y val="4.488077880519945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21'!$C$23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21'!$D$22:$O$22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21'!$D$23:$O$23</c:f>
              <c:numCache>
                <c:formatCode>0.0%</c:formatCode>
                <c:ptCount val="12"/>
                <c:pt idx="0">
                  <c:v>0.12070260611355964</c:v>
                </c:pt>
                <c:pt idx="1">
                  <c:v>0.15408469702593311</c:v>
                </c:pt>
                <c:pt idx="2">
                  <c:v>0.22808914483445022</c:v>
                </c:pt>
                <c:pt idx="3">
                  <c:v>0.47502046929264619</c:v>
                </c:pt>
                <c:pt idx="4">
                  <c:v>0.50448964506300542</c:v>
                </c:pt>
                <c:pt idx="5">
                  <c:v>0.54841781577387827</c:v>
                </c:pt>
                <c:pt idx="6">
                  <c:v>0.60434365796248835</c:v>
                </c:pt>
                <c:pt idx="7">
                  <c:v>0.65337803445177101</c:v>
                </c:pt>
                <c:pt idx="8">
                  <c:v>0.71436260365073667</c:v>
                </c:pt>
                <c:pt idx="9">
                  <c:v>0.76324460729070631</c:v>
                </c:pt>
                <c:pt idx="10">
                  <c:v>0.82514089641773491</c:v>
                </c:pt>
                <c:pt idx="11">
                  <c:v>0.988893125120203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8C-48B5-A6AC-BE9EE347FD1A}"/>
            </c:ext>
          </c:extLst>
        </c:ser>
        <c:ser>
          <c:idx val="0"/>
          <c:order val="1"/>
          <c:tx>
            <c:strRef>
              <c:f>'Partida 21'!$C$24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21'!$D$22:$O$22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21'!$D$24:$O$24</c:f>
              <c:numCache>
                <c:formatCode>0.0%</c:formatCode>
                <c:ptCount val="12"/>
                <c:pt idx="0">
                  <c:v>0.14173455713243191</c:v>
                </c:pt>
                <c:pt idx="1">
                  <c:v>0.16809918043233985</c:v>
                </c:pt>
                <c:pt idx="2">
                  <c:v>0.26653305862701659</c:v>
                </c:pt>
                <c:pt idx="3">
                  <c:v>0.37754740694656347</c:v>
                </c:pt>
                <c:pt idx="4">
                  <c:v>0.42877713084491809</c:v>
                </c:pt>
                <c:pt idx="5">
                  <c:v>0.48655661597238709</c:v>
                </c:pt>
                <c:pt idx="6">
                  <c:v>0.55035810061647039</c:v>
                </c:pt>
                <c:pt idx="7">
                  <c:v>0.63897870235337106</c:v>
                </c:pt>
                <c:pt idx="8">
                  <c:v>0.69173509617061735</c:v>
                </c:pt>
                <c:pt idx="9">
                  <c:v>0.74214419210016525</c:v>
                </c:pt>
                <c:pt idx="10">
                  <c:v>0.87022861357971271</c:v>
                </c:pt>
                <c:pt idx="11">
                  <c:v>0.97861926818656408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8C-48B5-A6AC-BE9EE347FD1A}"/>
            </c:ext>
          </c:extLst>
        </c:ser>
        <c:ser>
          <c:idx val="1"/>
          <c:order val="2"/>
          <c:tx>
            <c:strRef>
              <c:f>'Partida 21'!$C$25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DC8C-48B5-A6AC-BE9EE347FD1A}"/>
              </c:ext>
            </c:extLst>
          </c:dPt>
          <c:dLbls>
            <c:dLbl>
              <c:idx val="0"/>
              <c:layout>
                <c:manualLayout>
                  <c:x val="-2.1667779049071956E-2"/>
                  <c:y val="3.27841182719137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C8C-48B5-A6AC-BE9EE347FD1A}"/>
                </c:ext>
              </c:extLst>
            </c:dLbl>
            <c:dLbl>
              <c:idx val="1"/>
              <c:layout>
                <c:manualLayout>
                  <c:x val="-3.1944126620900112E-2"/>
                  <c:y val="3.9745220434901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8C-48B5-A6AC-BE9EE347FD1A}"/>
                </c:ext>
              </c:extLst>
            </c:dLbl>
            <c:dLbl>
              <c:idx val="2"/>
              <c:layout>
                <c:manualLayout>
                  <c:x val="-4.2035024154589373E-2"/>
                  <c:y val="4.3895728634531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C8C-48B5-A6AC-BE9EE347FD1A}"/>
                </c:ext>
              </c:extLst>
            </c:dLbl>
            <c:dLbl>
              <c:idx val="3"/>
              <c:layout>
                <c:manualLayout>
                  <c:x val="-3.3058415967454867E-2"/>
                  <c:y val="4.3895728634531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C8C-48B5-A6AC-BE9EE347FD1A}"/>
                </c:ext>
              </c:extLst>
            </c:dLbl>
            <c:dLbl>
              <c:idx val="4"/>
              <c:layout>
                <c:manualLayout>
                  <c:x val="-3.4309051614543604E-2"/>
                  <c:y val="2.560584170347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C8C-48B5-A6AC-BE9EE347FD1A}"/>
                </c:ext>
              </c:extLst>
            </c:dLbl>
            <c:dLbl>
              <c:idx val="5"/>
              <c:layout>
                <c:manualLayout>
                  <c:x val="-4.1354087210780571E-2"/>
                  <c:y val="4.023775124832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C8C-48B5-A6AC-BE9EE347FD1A}"/>
                </c:ext>
              </c:extLst>
            </c:dLbl>
            <c:dLbl>
              <c:idx val="6"/>
              <c:layout>
                <c:manualLayout>
                  <c:x val="-2.9121164846593939E-2"/>
                  <c:y val="4.023775124832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C8C-48B5-A6AC-BE9EE347FD1A}"/>
                </c:ext>
              </c:extLst>
            </c:dLbl>
            <c:dLbl>
              <c:idx val="7"/>
              <c:layout>
                <c:manualLayout>
                  <c:x val="-3.7441497659906474E-2"/>
                  <c:y val="4.023775124832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C8C-48B5-A6AC-BE9EE347FD1A}"/>
                </c:ext>
              </c:extLst>
            </c:dLbl>
            <c:dLbl>
              <c:idx val="8"/>
              <c:layout>
                <c:manualLayout>
                  <c:x val="-3.1185031185031187E-2"/>
                  <c:y val="4.0665410706093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C8C-48B5-A6AC-BE9EE347FD1A}"/>
                </c:ext>
              </c:extLst>
            </c:dLbl>
            <c:dLbl>
              <c:idx val="9"/>
              <c:layout>
                <c:manualLayout>
                  <c:x val="-3.1185031185031187E-2"/>
                  <c:y val="5.1755977262300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C8C-48B5-A6AC-BE9EE347FD1A}"/>
                </c:ext>
              </c:extLst>
            </c:dLbl>
            <c:dLbl>
              <c:idx val="10"/>
              <c:layout>
                <c:manualLayout>
                  <c:x val="-2.7041081643265883E-2"/>
                  <c:y val="6.58435929517976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C8C-48B5-A6AC-BE9EE347FD1A}"/>
                </c:ext>
              </c:extLst>
            </c:dLbl>
            <c:dLbl>
              <c:idx val="11"/>
              <c:layout>
                <c:manualLayout>
                  <c:x val="-1.6640665626625067E-2"/>
                  <c:y val="4.3895728634531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C8C-48B5-A6AC-BE9EE347FD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21'!$D$22:$O$22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21'!$D$25:$J$25</c:f>
              <c:numCache>
                <c:formatCode>0.0%</c:formatCode>
                <c:ptCount val="7"/>
                <c:pt idx="0">
                  <c:v>5.1202352557555356E-2</c:v>
                </c:pt>
                <c:pt idx="1">
                  <c:v>0.14956426516803251</c:v>
                </c:pt>
                <c:pt idx="2">
                  <c:v>0.25351168392428625</c:v>
                </c:pt>
                <c:pt idx="3">
                  <c:v>0.3686002240432758</c:v>
                </c:pt>
                <c:pt idx="4">
                  <c:v>0.4081326282775149</c:v>
                </c:pt>
                <c:pt idx="5">
                  <c:v>0.4808975900235119</c:v>
                </c:pt>
                <c:pt idx="6">
                  <c:v>0.39544549731199929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DC8C-48B5-A6AC-BE9EE347FD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9611904"/>
        <c:axId val="219613440"/>
      </c:lineChart>
      <c:catAx>
        <c:axId val="21961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613440"/>
        <c:crosses val="autoZero"/>
        <c:auto val="1"/>
        <c:lblAlgn val="ctr"/>
        <c:lblOffset val="100"/>
        <c:noMultiLvlLbl val="0"/>
      </c:catAx>
      <c:valAx>
        <c:axId val="2196134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6119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892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787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5087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8687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849122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17790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2493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2979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13-09-2020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179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1873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13-09-2020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644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08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75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7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49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5556" y="1988840"/>
            <a:ext cx="799288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JULIO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DESARROLLO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dirty="0"/>
              <a:t>Valparaíso, agosto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3878" y="670614"/>
            <a:ext cx="811413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1 Título">
            <a:extLst>
              <a:ext uri="{FF2B5EF4-FFF2-40B4-BE49-F238E27FC236}">
                <a16:creationId xmlns:a16="http://schemas.microsoft.com/office/drawing/2014/main" id="{F19FDBD9-74C6-4753-B2FE-076B51C05B7A}"/>
              </a:ext>
            </a:extLst>
          </p:cNvPr>
          <p:cNvSpPr txBox="1">
            <a:spLocks/>
          </p:cNvSpPr>
          <p:nvPr/>
        </p:nvSpPr>
        <p:spPr>
          <a:xfrm>
            <a:off x="523879" y="1505402"/>
            <a:ext cx="8096242" cy="2974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1D44CC83-FD79-4F69-8309-233E4F088C6B}"/>
              </a:ext>
            </a:extLst>
          </p:cNvPr>
          <p:cNvSpPr txBox="1">
            <a:spLocks/>
          </p:cNvSpPr>
          <p:nvPr/>
        </p:nvSpPr>
        <p:spPr>
          <a:xfrm>
            <a:off x="455589" y="4574173"/>
            <a:ext cx="8090869" cy="52208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8B41566-B76C-4665-B5AC-10AB8D0E31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8" y="1849871"/>
            <a:ext cx="8114131" cy="2724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166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1716" y="677666"/>
            <a:ext cx="80746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02. PROGRAMA 01:  FONDO DE SOLIDARIDAD E INVERSIÓN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8B584F60-3A47-4FEF-9E9F-524A91DCB05C}"/>
              </a:ext>
            </a:extLst>
          </p:cNvPr>
          <p:cNvSpPr txBox="1">
            <a:spLocks/>
          </p:cNvSpPr>
          <p:nvPr/>
        </p:nvSpPr>
        <p:spPr>
          <a:xfrm>
            <a:off x="501717" y="1399918"/>
            <a:ext cx="8118403" cy="3139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858A5448-8825-433E-9AE1-451A3AF1F4D4}"/>
              </a:ext>
            </a:extLst>
          </p:cNvPr>
          <p:cNvSpPr txBox="1">
            <a:spLocks/>
          </p:cNvSpPr>
          <p:nvPr/>
        </p:nvSpPr>
        <p:spPr>
          <a:xfrm>
            <a:off x="464794" y="5787238"/>
            <a:ext cx="8090869" cy="52208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8425953-EEEA-425E-ABA1-3468A2A792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794" y="1713864"/>
            <a:ext cx="8155326" cy="410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7888" y="743196"/>
            <a:ext cx="81244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05. PROGRAMA 01:  INSTITUTO NACIONAL DE LA JUVENTUD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64C02CEF-6D0C-46E5-A8A2-8BD23EE56E20}"/>
              </a:ext>
            </a:extLst>
          </p:cNvPr>
          <p:cNvSpPr txBox="1">
            <a:spLocks/>
          </p:cNvSpPr>
          <p:nvPr/>
        </p:nvSpPr>
        <p:spPr>
          <a:xfrm>
            <a:off x="537887" y="1432584"/>
            <a:ext cx="8124409" cy="2419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DF78A5F1-2893-4E89-AD5E-AF9222E1A7B7}"/>
              </a:ext>
            </a:extLst>
          </p:cNvPr>
          <p:cNvSpPr txBox="1">
            <a:spLocks/>
          </p:cNvSpPr>
          <p:nvPr/>
        </p:nvSpPr>
        <p:spPr>
          <a:xfrm>
            <a:off x="457199" y="5306697"/>
            <a:ext cx="8090869" cy="52208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8FE6BCE-42E2-49CC-8BE5-0B258D684A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887" y="1916831"/>
            <a:ext cx="8148914" cy="3384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9453" y="663636"/>
            <a:ext cx="809499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9452" y="1564875"/>
            <a:ext cx="8094996" cy="2562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0779266E-88AA-4F24-A4FC-07E92D9F0397}"/>
              </a:ext>
            </a:extLst>
          </p:cNvPr>
          <p:cNvSpPr txBox="1">
            <a:spLocks/>
          </p:cNvSpPr>
          <p:nvPr/>
        </p:nvSpPr>
        <p:spPr>
          <a:xfrm>
            <a:off x="464794" y="5787238"/>
            <a:ext cx="8090869" cy="52208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A5E0A48-8A2B-4179-B65A-A58B368E01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452" y="1885020"/>
            <a:ext cx="8125095" cy="390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3880" y="728011"/>
            <a:ext cx="811123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3880" y="1650741"/>
            <a:ext cx="8111239" cy="2891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E229D537-E3DB-4C0F-86B0-A81351759ECF}"/>
              </a:ext>
            </a:extLst>
          </p:cNvPr>
          <p:cNvSpPr txBox="1">
            <a:spLocks/>
          </p:cNvSpPr>
          <p:nvPr/>
        </p:nvSpPr>
        <p:spPr>
          <a:xfrm>
            <a:off x="491769" y="4457673"/>
            <a:ext cx="8090869" cy="52208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25228F4-A9CC-4C91-BCED-260E1FEE02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80" y="1965785"/>
            <a:ext cx="8162920" cy="2470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026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81097"/>
            <a:ext cx="80648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07. PROGRAMA 01:  SERVICIO NACIONAL DE LA DISCAPACIDAD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3A875F0-0FC5-438B-A42A-35C1BDA76397}"/>
              </a:ext>
            </a:extLst>
          </p:cNvPr>
          <p:cNvSpPr txBox="1">
            <a:spLocks/>
          </p:cNvSpPr>
          <p:nvPr/>
        </p:nvSpPr>
        <p:spPr>
          <a:xfrm>
            <a:off x="523880" y="1341230"/>
            <a:ext cx="8080569" cy="3139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CFD26E6-2711-4C7A-9A6A-EDD0800702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80" y="1655174"/>
            <a:ext cx="8096240" cy="452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6623" y="749675"/>
            <a:ext cx="799288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MAYOR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623" y="1412776"/>
            <a:ext cx="7965817" cy="2249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0DC9DE5-E052-4802-BB71-86C454F1F2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143" y="1722770"/>
            <a:ext cx="8010755" cy="3805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79733"/>
            <a:ext cx="80648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JULIOR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803" y="1499638"/>
            <a:ext cx="809064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6B0CCC7-8230-40B6-8094-8214C93867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945152"/>
            <a:ext cx="8090646" cy="198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0664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609" y="753937"/>
            <a:ext cx="801383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09. PROGRAMA 01:  SUBSECRETARÍA DE EVALUACIÓN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924D701-30F3-4216-8613-28C1B7C50C72}"/>
              </a:ext>
            </a:extLst>
          </p:cNvPr>
          <p:cNvSpPr txBox="1">
            <a:spLocks/>
          </p:cNvSpPr>
          <p:nvPr/>
        </p:nvSpPr>
        <p:spPr>
          <a:xfrm>
            <a:off x="518508" y="1469493"/>
            <a:ext cx="8010526" cy="2384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B5976E2-695A-4A1C-8765-10C32C4088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08" y="1832414"/>
            <a:ext cx="8037155" cy="354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5086" y="811484"/>
            <a:ext cx="801342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01:  SUBSECRETARÍA DE LA NIÑEZ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D1133A9D-1876-4296-BCD6-7BCA609129F5}"/>
              </a:ext>
            </a:extLst>
          </p:cNvPr>
          <p:cNvSpPr txBox="1">
            <a:spLocks/>
          </p:cNvSpPr>
          <p:nvPr/>
        </p:nvSpPr>
        <p:spPr>
          <a:xfrm>
            <a:off x="563417" y="1516113"/>
            <a:ext cx="7984695" cy="2567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3CDB048-AA3A-4F07-ADEF-1D9273FF98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86" y="1993219"/>
            <a:ext cx="8090869" cy="2443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079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8175" y="968128"/>
            <a:ext cx="814922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110001EA-2C44-4899-8247-871C66D304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534389"/>
              </p:ext>
            </p:extLst>
          </p:nvPr>
        </p:nvGraphicFramePr>
        <p:xfrm>
          <a:off x="500409" y="1974711"/>
          <a:ext cx="3971815" cy="2822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13594317-D3C6-40BE-B9FC-A00888CBC9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3132831"/>
              </p:ext>
            </p:extLst>
          </p:nvPr>
        </p:nvGraphicFramePr>
        <p:xfrm>
          <a:off x="4657818" y="1974710"/>
          <a:ext cx="4019581" cy="2822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9550" y="738413"/>
            <a:ext cx="80648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02:  SISTEMA DE PROTECCIÓN INTEGRAL A LA INFANCIA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0" y="1667773"/>
            <a:ext cx="7992889" cy="2925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536C5B7-0BD3-4706-B9FD-48CA0AF3D3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0" y="2052358"/>
            <a:ext cx="8090869" cy="3072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584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920405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F7BEAB2-3A71-4F7A-93E8-36F59B195B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5205456"/>
              </p:ext>
            </p:extLst>
          </p:nvPr>
        </p:nvGraphicFramePr>
        <p:xfrm>
          <a:off x="611559" y="1693068"/>
          <a:ext cx="7848873" cy="3896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635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60" y="844677"/>
            <a:ext cx="7571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A4A131C-E679-4744-A6BB-8C12A5C745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8220657"/>
              </p:ext>
            </p:extLst>
          </p:nvPr>
        </p:nvGraphicFramePr>
        <p:xfrm>
          <a:off x="639896" y="1700808"/>
          <a:ext cx="7543521" cy="3896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147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849118"/>
            <a:ext cx="804107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4794" y="1544409"/>
            <a:ext cx="8115835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6192CE98-D8CA-4D7B-9932-12095698EC4D}"/>
              </a:ext>
            </a:extLst>
          </p:cNvPr>
          <p:cNvSpPr txBox="1">
            <a:spLocks/>
          </p:cNvSpPr>
          <p:nvPr/>
        </p:nvSpPr>
        <p:spPr>
          <a:xfrm>
            <a:off x="514826" y="4365104"/>
            <a:ext cx="8090869" cy="52208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71CC2F7-7DCF-4879-9D58-6C1BEB7B6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306364"/>
            <a:ext cx="8090869" cy="205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75868" y="825540"/>
            <a:ext cx="799226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2I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24A9ADCD-2DBA-403E-9123-FADCB754C5D8}"/>
              </a:ext>
            </a:extLst>
          </p:cNvPr>
          <p:cNvSpPr txBox="1">
            <a:spLocks/>
          </p:cNvSpPr>
          <p:nvPr/>
        </p:nvSpPr>
        <p:spPr>
          <a:xfrm>
            <a:off x="575867" y="1484784"/>
            <a:ext cx="7992263" cy="2807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963A9D7D-3EC1-4AA3-BBA0-5F3B7033A5E8}"/>
              </a:ext>
            </a:extLst>
          </p:cNvPr>
          <p:cNvSpPr txBox="1">
            <a:spLocks/>
          </p:cNvSpPr>
          <p:nvPr/>
        </p:nvSpPr>
        <p:spPr>
          <a:xfrm>
            <a:off x="477261" y="4581128"/>
            <a:ext cx="8090869" cy="52208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8A5A33B-9E5F-4BF4-B6D5-A4474ABB4C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867" y="2043873"/>
            <a:ext cx="7992264" cy="2537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7184" y="744048"/>
            <a:ext cx="801744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547184" y="1422634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3881D434-EEF6-493F-A1EA-05CB03E616AF}"/>
              </a:ext>
            </a:extLst>
          </p:cNvPr>
          <p:cNvSpPr txBox="1">
            <a:spLocks/>
          </p:cNvSpPr>
          <p:nvPr/>
        </p:nvSpPr>
        <p:spPr>
          <a:xfrm>
            <a:off x="464794" y="5787238"/>
            <a:ext cx="8090869" cy="52208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8757B55-7CB8-439E-87A3-72A180D5BF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184" y="1700807"/>
            <a:ext cx="8090869" cy="403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7184" y="744048"/>
            <a:ext cx="801744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547184" y="1422634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BA4B299F-4104-474E-8728-4D7B7258BF13}"/>
              </a:ext>
            </a:extLst>
          </p:cNvPr>
          <p:cNvSpPr txBox="1">
            <a:spLocks/>
          </p:cNvSpPr>
          <p:nvPr/>
        </p:nvSpPr>
        <p:spPr>
          <a:xfrm>
            <a:off x="493300" y="3634154"/>
            <a:ext cx="8090869" cy="52208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52F57A2-6340-4710-A9BC-6AD911F6AD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721" y="1874053"/>
            <a:ext cx="8017443" cy="1760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346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3878" y="670614"/>
            <a:ext cx="811413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1 Título">
            <a:extLst>
              <a:ext uri="{FF2B5EF4-FFF2-40B4-BE49-F238E27FC236}">
                <a16:creationId xmlns:a16="http://schemas.microsoft.com/office/drawing/2014/main" id="{F19FDBD9-74C6-4753-B2FE-076B51C05B7A}"/>
              </a:ext>
            </a:extLst>
          </p:cNvPr>
          <p:cNvSpPr txBox="1">
            <a:spLocks/>
          </p:cNvSpPr>
          <p:nvPr/>
        </p:nvSpPr>
        <p:spPr>
          <a:xfrm>
            <a:off x="523879" y="1505402"/>
            <a:ext cx="8096242" cy="2974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1D44CC83-FD79-4F69-8309-233E4F088C6B}"/>
              </a:ext>
            </a:extLst>
          </p:cNvPr>
          <p:cNvSpPr txBox="1">
            <a:spLocks/>
          </p:cNvSpPr>
          <p:nvPr/>
        </p:nvSpPr>
        <p:spPr>
          <a:xfrm>
            <a:off x="523878" y="5458347"/>
            <a:ext cx="8090869" cy="52208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FFE9CC0-10F8-4584-9B91-73FEFA36A0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8" y="1849871"/>
            <a:ext cx="8162922" cy="3608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5469</TotalTime>
  <Words>1128</Words>
  <Application>Microsoft Office PowerPoint</Application>
  <PresentationFormat>Presentación en pantalla (4:3)</PresentationFormat>
  <Paragraphs>86</Paragraphs>
  <Slides>20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3" baseType="lpstr">
      <vt:lpstr>Arial</vt:lpstr>
      <vt:lpstr>Calibri</vt:lpstr>
      <vt:lpstr>2_Tema de Office</vt:lpstr>
      <vt:lpstr>EJECUCIÓN ACUMULADA DE GASTOS PRESUPUESTARIOS AL MES DE JULIO DE 2020 PARTIDA 21:  MINISTERIO DE DESARROLLO SOCIAL</vt:lpstr>
      <vt:lpstr>EJECUCIÓN ACUMULADA DE GASTOS A JULIO DE 2020  PARTIDA 21 MINISTERIO DE DESARROLLO SOCIAL</vt:lpstr>
      <vt:lpstr>Presentación de PowerPoint</vt:lpstr>
      <vt:lpstr>Presentación de PowerPoint</vt:lpstr>
      <vt:lpstr>EJECUCIÓN ACUMULADA DE GASTOS A JULIO DE 2020  PARTIDA 21 MINISTERIO DE DESARROLLO SOCIAL</vt:lpstr>
      <vt:lpstr>EJECUCIÓN ACUMULADA DE GASTOS A JULIO DE 2020  PARTIDA 2I RESUMEN POR CAPÍTULOS</vt:lpstr>
      <vt:lpstr>EJECUCIÓN ACUMULADA DE GASTOS A JULIO DE 2020  PARTIDA 21. CAPÍTULO 01. PROGRAMA 01:  SUBSECRETARÍA DE SERVICIOS SOCIALES</vt:lpstr>
      <vt:lpstr>EJECUCIÓN ACUMULADA DE GASTOS A JULIO DE 2020  PARTIDA 21. CAPÍTULO 01. PROGRAMA 01:  SUBSECRETARÍA DE SERVICIOS SOCIALES</vt:lpstr>
      <vt:lpstr>EJECUCIÓN ACUMULADA DE GASTOS A JULIO DE 2020  PARTIDA 21. CAPÍTULO 01. PROGRAMA 05:  INGRESO ÉTICO FAMILIAR Y SISTEMA CHILE SOLIDARIO</vt:lpstr>
      <vt:lpstr>EJECUCIÓN ACUMULADA DE GASTOS A JULIO DE 2020  PARTIDA 21. CAPÍTULO 01. PROGRAMA 05:  INGRESO ÉTICO FAMILIAR Y SISTEMA CHILE SOLIDARIO</vt:lpstr>
      <vt:lpstr>EJECUCIÓN ACUMULADA DE GASTOS A JULIO DE 2020  PARTIDA 21. CAPÍTULO 02. PROGRAMA 01:  FONDO DE SOLIDARIDAD E INVERSIÓN SOCIAL</vt:lpstr>
      <vt:lpstr>EJECUCIÓN ACUMULADA DE GASTOS A JULIO DE 2020  PARTIDA 21. CAPÍTULO 05. PROGRAMA 01:  INSTITUTO NACIONAL DE LA JUVENTUD</vt:lpstr>
      <vt:lpstr>EJECUCIÓN ACUMULADA DE GASTOS A JULIO DE 2020  PARTIDA 21. CAPÍTULO 06. PROGRAMA 01:  CORPORACIÓN NACIONAL DE DESARROLLO INDÍGENA</vt:lpstr>
      <vt:lpstr>EJECUCIÓN ACUMULADA DE GASTOS A JULIO DE 2020  PARTIDA 21. CAPÍTULO 06. PROGRAMA 01:  CORPORACIÓN NACIONAL DE DESARROLLO INDÍGENA</vt:lpstr>
      <vt:lpstr>EJECUCIÓN ACUMULADA DE GASTOS A JULIO DE 2020  PARTIDA 21. CAPÍTULO 07. PROGRAMA 01:  SERVICIO NACIONAL DE LA DISCAPACIDAD</vt:lpstr>
      <vt:lpstr>EJECUCIÓN ACUMULADA DE GASTOS A JULIO DE 2020  PARTIDA 21. CAPÍTULO 08. PROGRAMA 01:  SERVICIO NACIONAL DEL ADULTO MAYOR</vt:lpstr>
      <vt:lpstr>EJECUCIÓN ACUMULADA DE GASTOS A JULIO DE 2020  PARTIDA 21. CAPÍTULO 08. PROGRAMA 01:  SERVICIO NACIONAL DEL ADULTO JULIOR</vt:lpstr>
      <vt:lpstr>EJECUCIÓN ACUMULADA DE GASTOS A JULIO DE 2020  PARTIDA 21. CAPÍTULO 09. PROGRAMA 01:  SUBSECRETARÍA DE EVALUACIÓN SOCIAL</vt:lpstr>
      <vt:lpstr>EJECUCIÓN ACUMULADA DE GASTOS A JULIO DE 2020  PARTIDA 21. CAPÍTULO 10. PROGRAMA 01:  SUBSECRETARÍA DE LA NIÑEZ</vt:lpstr>
      <vt:lpstr>EJECUCIÓN ACUMULADA DE GASTOS A JULIO DE 2020  PARTIDA 21. CAPÍTULO 10. PROGRAMA 02:  SISTEMA DE PROTECCIÓN INTEGRAL A LA INFANCIA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326</cp:revision>
  <cp:lastPrinted>2019-10-14T14:51:48Z</cp:lastPrinted>
  <dcterms:created xsi:type="dcterms:W3CDTF">2016-06-23T13:38:47Z</dcterms:created>
  <dcterms:modified xsi:type="dcterms:W3CDTF">2020-09-14T01:04:07Z</dcterms:modified>
</cp:coreProperties>
</file>