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3173378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enero, el Presupuesto del Ministerio asciende a los </a:t>
            </a:r>
            <a:r>
              <a:rPr lang="es-CL" sz="1600" b="1" dirty="0"/>
              <a:t>$52.845 millones</a:t>
            </a:r>
            <a:r>
              <a:rPr lang="es-CL" sz="1600" dirty="0"/>
              <a:t>, con una ejecución de </a:t>
            </a:r>
            <a:r>
              <a:rPr lang="es-CL" sz="1600" b="1" dirty="0"/>
              <a:t>$8.117 millones</a:t>
            </a:r>
            <a:r>
              <a:rPr lang="es-CL" sz="1600" dirty="0"/>
              <a:t>, monto que equivalente a un gasto de </a:t>
            </a:r>
            <a:r>
              <a:rPr lang="es-CL" sz="1600" b="1" dirty="0"/>
              <a:t>15,4%</a:t>
            </a:r>
            <a:r>
              <a:rPr lang="es-CL" sz="1600" dirty="0"/>
              <a:t> respecto al presupuesto vigente, no registrando modificaciones respecto al presupuesto aprobado por el Congreso Nacional.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75% del presupuesto vigente, se concentra en el Servicio Nacional de la Mujer y la Equidad de Género (48%) y Prevención y Atención de la Violencia contra las Mujeres (27%), los que al mes de enero alcanzaron niveles de ejecución de 25,2% y 4,8%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programa Prevención y Atención de la Violencia contra las Mujeres es el que presenta el menor avance con un 4,8%, explicado principalmente por el bajo nivel de gastos de todos sus subtítulos, mientras que el Servicio Nacional de la Mujer y la Equidad de Género es el que presenta la ejecución mayor con un 25,2%.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4138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25DB0B-2C11-4DA8-912B-E0E4C95C2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77" y="2011757"/>
            <a:ext cx="7346317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F72AA7-22B7-4478-908F-4CA766B03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005884"/>
              </p:ext>
            </p:extLst>
          </p:nvPr>
        </p:nvGraphicFramePr>
        <p:xfrm>
          <a:off x="386224" y="1724100"/>
          <a:ext cx="8229601" cy="1592152"/>
        </p:xfrm>
        <a:graphic>
          <a:graphicData uri="http://schemas.openxmlformats.org/drawingml/2006/table">
            <a:tbl>
              <a:tblPr/>
              <a:tblGrid>
                <a:gridCol w="809370">
                  <a:extLst>
                    <a:ext uri="{9D8B030D-6E8A-4147-A177-3AD203B41FA5}">
                      <a16:colId xmlns:a16="http://schemas.microsoft.com/office/drawing/2014/main" val="3802003547"/>
                    </a:ext>
                  </a:extLst>
                </a:gridCol>
                <a:gridCol w="2708973">
                  <a:extLst>
                    <a:ext uri="{9D8B030D-6E8A-4147-A177-3AD203B41FA5}">
                      <a16:colId xmlns:a16="http://schemas.microsoft.com/office/drawing/2014/main" val="836985976"/>
                    </a:ext>
                  </a:extLst>
                </a:gridCol>
                <a:gridCol w="809370">
                  <a:extLst>
                    <a:ext uri="{9D8B030D-6E8A-4147-A177-3AD203B41FA5}">
                      <a16:colId xmlns:a16="http://schemas.microsoft.com/office/drawing/2014/main" val="1085315379"/>
                    </a:ext>
                  </a:extLst>
                </a:gridCol>
                <a:gridCol w="809370">
                  <a:extLst>
                    <a:ext uri="{9D8B030D-6E8A-4147-A177-3AD203B41FA5}">
                      <a16:colId xmlns:a16="http://schemas.microsoft.com/office/drawing/2014/main" val="3927079655"/>
                    </a:ext>
                  </a:extLst>
                </a:gridCol>
                <a:gridCol w="809370">
                  <a:extLst>
                    <a:ext uri="{9D8B030D-6E8A-4147-A177-3AD203B41FA5}">
                      <a16:colId xmlns:a16="http://schemas.microsoft.com/office/drawing/2014/main" val="529398778"/>
                    </a:ext>
                  </a:extLst>
                </a:gridCol>
                <a:gridCol w="809370">
                  <a:extLst>
                    <a:ext uri="{9D8B030D-6E8A-4147-A177-3AD203B41FA5}">
                      <a16:colId xmlns:a16="http://schemas.microsoft.com/office/drawing/2014/main" val="1787536514"/>
                    </a:ext>
                  </a:extLst>
                </a:gridCol>
                <a:gridCol w="736889">
                  <a:extLst>
                    <a:ext uri="{9D8B030D-6E8A-4147-A177-3AD203B41FA5}">
                      <a16:colId xmlns:a16="http://schemas.microsoft.com/office/drawing/2014/main" val="2511690984"/>
                    </a:ext>
                  </a:extLst>
                </a:gridCol>
                <a:gridCol w="736889">
                  <a:extLst>
                    <a:ext uri="{9D8B030D-6E8A-4147-A177-3AD203B41FA5}">
                      <a16:colId xmlns:a16="http://schemas.microsoft.com/office/drawing/2014/main" val="4198480705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02343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5063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8.117.333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9127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1.002.792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2342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20935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7.001.413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66870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978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7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FD1F6F-7BB2-46AC-A4C9-4ABF25196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79199"/>
              </p:ext>
            </p:extLst>
          </p:nvPr>
        </p:nvGraphicFramePr>
        <p:xfrm>
          <a:off x="414335" y="1696566"/>
          <a:ext cx="8200234" cy="1732434"/>
        </p:xfrm>
        <a:graphic>
          <a:graphicData uri="http://schemas.openxmlformats.org/drawingml/2006/table">
            <a:tbl>
              <a:tblPr/>
              <a:tblGrid>
                <a:gridCol w="308628">
                  <a:extLst>
                    <a:ext uri="{9D8B030D-6E8A-4147-A177-3AD203B41FA5}">
                      <a16:colId xmlns:a16="http://schemas.microsoft.com/office/drawing/2014/main" val="1169241869"/>
                    </a:ext>
                  </a:extLst>
                </a:gridCol>
                <a:gridCol w="308628">
                  <a:extLst>
                    <a:ext uri="{9D8B030D-6E8A-4147-A177-3AD203B41FA5}">
                      <a16:colId xmlns:a16="http://schemas.microsoft.com/office/drawing/2014/main" val="1550532987"/>
                    </a:ext>
                  </a:extLst>
                </a:gridCol>
                <a:gridCol w="2768388">
                  <a:extLst>
                    <a:ext uri="{9D8B030D-6E8A-4147-A177-3AD203B41FA5}">
                      <a16:colId xmlns:a16="http://schemas.microsoft.com/office/drawing/2014/main" val="3766145770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116308674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9125153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162489327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777992604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1105964241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2893512017"/>
                    </a:ext>
                  </a:extLst>
                </a:gridCol>
              </a:tblGrid>
              <a:tr h="227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68380"/>
                  </a:ext>
                </a:extLst>
              </a:tr>
              <a:tr h="364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40340"/>
                  </a:ext>
                </a:extLst>
              </a:tr>
              <a:tr h="227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81546"/>
                  </a:ext>
                </a:extLst>
              </a:tr>
              <a:tr h="227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7.762.575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64990"/>
                  </a:ext>
                </a:extLst>
              </a:tr>
              <a:tr h="227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6.324.549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21022"/>
                  </a:ext>
                </a:extLst>
              </a:tr>
              <a:tr h="227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756.568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54424"/>
                  </a:ext>
                </a:extLst>
              </a:tr>
              <a:tr h="227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681.458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2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01, Programa 01: SUBSECRETARÍA DE LA MUJER Y LA EQUIDAD DE GÉNERO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38FD7E-7812-4B59-A810-58DA37685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23290"/>
              </p:ext>
            </p:extLst>
          </p:nvPr>
        </p:nvGraphicFramePr>
        <p:xfrm>
          <a:off x="414336" y="1988840"/>
          <a:ext cx="8201489" cy="1872210"/>
        </p:xfrm>
        <a:graphic>
          <a:graphicData uri="http://schemas.openxmlformats.org/drawingml/2006/table">
            <a:tbl>
              <a:tblPr/>
              <a:tblGrid>
                <a:gridCol w="300972">
                  <a:extLst>
                    <a:ext uri="{9D8B030D-6E8A-4147-A177-3AD203B41FA5}">
                      <a16:colId xmlns:a16="http://schemas.microsoft.com/office/drawing/2014/main" val="2498693186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299304301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544068923"/>
                    </a:ext>
                  </a:extLst>
                </a:gridCol>
                <a:gridCol w="2699719">
                  <a:extLst>
                    <a:ext uri="{9D8B030D-6E8A-4147-A177-3AD203B41FA5}">
                      <a16:colId xmlns:a16="http://schemas.microsoft.com/office/drawing/2014/main" val="295685980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271712351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87077225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810152968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633279085"/>
                    </a:ext>
                  </a:extLst>
                </a:gridCol>
                <a:gridCol w="734373">
                  <a:extLst>
                    <a:ext uri="{9D8B030D-6E8A-4147-A177-3AD203B41FA5}">
                      <a16:colId xmlns:a16="http://schemas.microsoft.com/office/drawing/2014/main" val="3962021944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617436507"/>
                    </a:ext>
                  </a:extLst>
                </a:gridCol>
              </a:tblGrid>
              <a:tr h="19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73264"/>
                  </a:ext>
                </a:extLst>
              </a:tr>
              <a:tr h="312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65911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354.758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67215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287.184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96570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49855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020547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513438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63550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2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0AEA63-F55B-4F38-8254-088D7B9BD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46072"/>
              </p:ext>
            </p:extLst>
          </p:nvPr>
        </p:nvGraphicFramePr>
        <p:xfrm>
          <a:off x="414336" y="1916832"/>
          <a:ext cx="8201488" cy="3479682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5968894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06259126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978059835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128995787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14896573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81135313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201436425"/>
                    </a:ext>
                  </a:extLst>
                </a:gridCol>
                <a:gridCol w="721274">
                  <a:extLst>
                    <a:ext uri="{9D8B030D-6E8A-4147-A177-3AD203B41FA5}">
                      <a16:colId xmlns:a16="http://schemas.microsoft.com/office/drawing/2014/main" val="3985241067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72329066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052668546"/>
                    </a:ext>
                  </a:extLst>
                </a:gridCol>
              </a:tblGrid>
              <a:tr h="185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727343"/>
                  </a:ext>
                </a:extLst>
              </a:tr>
              <a:tr h="2962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06007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6.324.549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722775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695.378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78295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54897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5.583.656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20040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5.583.656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686023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320987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62929"/>
                  </a:ext>
                </a:extLst>
              </a:tr>
              <a:tr h="220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5836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07750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51659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079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96408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719488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37302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775310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67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96FBBB-10AC-4F3B-A98A-7F2D1DF4C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28958"/>
              </p:ext>
            </p:extLst>
          </p:nvPr>
        </p:nvGraphicFramePr>
        <p:xfrm>
          <a:off x="522335" y="1868116"/>
          <a:ext cx="8093491" cy="2568999"/>
        </p:xfrm>
        <a:graphic>
          <a:graphicData uri="http://schemas.openxmlformats.org/drawingml/2006/table">
            <a:tbl>
              <a:tblPr/>
              <a:tblGrid>
                <a:gridCol w="296574">
                  <a:extLst>
                    <a:ext uri="{9D8B030D-6E8A-4147-A177-3AD203B41FA5}">
                      <a16:colId xmlns:a16="http://schemas.microsoft.com/office/drawing/2014/main" val="3285367448"/>
                    </a:ext>
                  </a:extLst>
                </a:gridCol>
                <a:gridCol w="296574">
                  <a:extLst>
                    <a:ext uri="{9D8B030D-6E8A-4147-A177-3AD203B41FA5}">
                      <a16:colId xmlns:a16="http://schemas.microsoft.com/office/drawing/2014/main" val="2505531599"/>
                    </a:ext>
                  </a:extLst>
                </a:gridCol>
                <a:gridCol w="296574">
                  <a:extLst>
                    <a:ext uri="{9D8B030D-6E8A-4147-A177-3AD203B41FA5}">
                      <a16:colId xmlns:a16="http://schemas.microsoft.com/office/drawing/2014/main" val="3657411705"/>
                    </a:ext>
                  </a:extLst>
                </a:gridCol>
                <a:gridCol w="2660263">
                  <a:extLst>
                    <a:ext uri="{9D8B030D-6E8A-4147-A177-3AD203B41FA5}">
                      <a16:colId xmlns:a16="http://schemas.microsoft.com/office/drawing/2014/main" val="4098271143"/>
                    </a:ext>
                  </a:extLst>
                </a:gridCol>
                <a:gridCol w="794817">
                  <a:extLst>
                    <a:ext uri="{9D8B030D-6E8A-4147-A177-3AD203B41FA5}">
                      <a16:colId xmlns:a16="http://schemas.microsoft.com/office/drawing/2014/main" val="92830913"/>
                    </a:ext>
                  </a:extLst>
                </a:gridCol>
                <a:gridCol w="794817">
                  <a:extLst>
                    <a:ext uri="{9D8B030D-6E8A-4147-A177-3AD203B41FA5}">
                      <a16:colId xmlns:a16="http://schemas.microsoft.com/office/drawing/2014/main" val="3850027047"/>
                    </a:ext>
                  </a:extLst>
                </a:gridCol>
                <a:gridCol w="794817">
                  <a:extLst>
                    <a:ext uri="{9D8B030D-6E8A-4147-A177-3AD203B41FA5}">
                      <a16:colId xmlns:a16="http://schemas.microsoft.com/office/drawing/2014/main" val="2363883248"/>
                    </a:ext>
                  </a:extLst>
                </a:gridCol>
                <a:gridCol w="711777">
                  <a:extLst>
                    <a:ext uri="{9D8B030D-6E8A-4147-A177-3AD203B41FA5}">
                      <a16:colId xmlns:a16="http://schemas.microsoft.com/office/drawing/2014/main" val="1736044063"/>
                    </a:ext>
                  </a:extLst>
                </a:gridCol>
                <a:gridCol w="723639">
                  <a:extLst>
                    <a:ext uri="{9D8B030D-6E8A-4147-A177-3AD203B41FA5}">
                      <a16:colId xmlns:a16="http://schemas.microsoft.com/office/drawing/2014/main" val="4112534078"/>
                    </a:ext>
                  </a:extLst>
                </a:gridCol>
                <a:gridCol w="723639">
                  <a:extLst>
                    <a:ext uri="{9D8B030D-6E8A-4147-A177-3AD203B41FA5}">
                      <a16:colId xmlns:a16="http://schemas.microsoft.com/office/drawing/2014/main" val="877808239"/>
                    </a:ext>
                  </a:extLst>
                </a:gridCol>
              </a:tblGrid>
              <a:tr h="188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53512"/>
                  </a:ext>
                </a:extLst>
              </a:tr>
              <a:tr h="3022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989780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756.568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21473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76448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287852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737.837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66132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157.084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48172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157.084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52420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764744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500808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33213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10511"/>
                  </a:ext>
                </a:extLst>
              </a:tr>
              <a:tr h="188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1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MUJERES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9B25DF-9407-43A6-A511-CC8356F2C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380104"/>
              </p:ext>
            </p:extLst>
          </p:nvPr>
        </p:nvGraphicFramePr>
        <p:xfrm>
          <a:off x="414336" y="1988840"/>
          <a:ext cx="8201489" cy="2740685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838146422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10565453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009583610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6935535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26539208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05824184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553164626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00529351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837099725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725487812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832126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6352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681.458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7318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4504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4031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797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34644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6461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61.571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999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1898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123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3263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06500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1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1386</Words>
  <Application>Microsoft Office PowerPoint</Application>
  <PresentationFormat>Presentación en pantalla (4:3)</PresentationFormat>
  <Paragraphs>680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27: MINISTERIO DE LA MUJER Y LA EQUIDAD DE GÉNERO</vt:lpstr>
      <vt:lpstr>Ejecución Presupuestaria de Gastos Ministerio de la Mujer y la Equidad de Género acumulada al mes de enero de 2018</vt:lpstr>
      <vt:lpstr>Ejecución Presupuestaria de Gastos  Ministerio de la Mujer y la Equidad de Género acumulada al mes de enero de 2018</vt:lpstr>
      <vt:lpstr>Ejecución Presupuestaria de Gastos Ministerio de la Mujer y la Equidad de Género acumulada al mes de enero de 2018</vt:lpstr>
      <vt:lpstr>Ejecución Presupuestaria de Gastos Partida 27, Resumen por Capítulos  acumulada al mes de enero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132</cp:revision>
  <cp:lastPrinted>2016-10-11T11:56:42Z</cp:lastPrinted>
  <dcterms:created xsi:type="dcterms:W3CDTF">2016-06-23T13:38:47Z</dcterms:created>
  <dcterms:modified xsi:type="dcterms:W3CDTF">2018-08-07T17:17:53Z</dcterms:modified>
</cp:coreProperties>
</file>