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98" r:id="rId4"/>
    <p:sldId id="302" r:id="rId5"/>
    <p:sldId id="264" r:id="rId6"/>
    <p:sldId id="263" r:id="rId7"/>
    <p:sldId id="265" r:id="rId8"/>
    <p:sldId id="269" r:id="rId9"/>
    <p:sldId id="271" r:id="rId10"/>
    <p:sldId id="273" r:id="rId11"/>
    <p:sldId id="274" r:id="rId12"/>
    <p:sldId id="275" r:id="rId13"/>
    <p:sldId id="287" r:id="rId14"/>
    <p:sldId id="288" r:id="rId15"/>
    <p:sldId id="289" r:id="rId16"/>
    <p:sldId id="290" r:id="rId17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>
        <p:scale>
          <a:sx n="96" d="100"/>
          <a:sy n="9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084168" y="44624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8629097"/>
              </p:ext>
            </p:extLst>
          </p:nvPr>
        </p:nvGraphicFramePr>
        <p:xfrm>
          <a:off x="5364088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5868144" y="4462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</a:t>
            </a:r>
            <a:r>
              <a:rPr lang="es-CL" sz="1050" b="1" kern="1200" baseline="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 TÉCNICA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44624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41101675"/>
              </p:ext>
            </p:extLst>
          </p:nvPr>
        </p:nvGraphicFramePr>
        <p:xfrm>
          <a:off x="5364088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4462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</a:t>
            </a:r>
            <a:r>
              <a:rPr lang="es-CL" sz="1050" b="1" kern="1200" baseline="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 TÉCNICA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7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8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9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10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</a:t>
            </a:r>
            <a:r>
              <a:rPr lang="es-CL" sz="2400" b="1" dirty="0" smtClean="0">
                <a:latin typeface="+mn-lt"/>
              </a:rPr>
              <a:t>ACUMULADA DE </a:t>
            </a:r>
            <a:r>
              <a:rPr lang="es-CL" sz="2400" b="1" dirty="0">
                <a:latin typeface="+mn-lt"/>
              </a:rPr>
              <a:t>GASTOS</a:t>
            </a:r>
            <a:br>
              <a:rPr lang="es-CL" sz="2400" b="1" dirty="0">
                <a:latin typeface="+mn-lt"/>
              </a:rPr>
            </a:br>
            <a:r>
              <a:rPr lang="es-CL" sz="2400" b="1" cap="all" dirty="0">
                <a:latin typeface="+mn-lt"/>
              </a:rPr>
              <a:t>al mes de </a:t>
            </a:r>
            <a:r>
              <a:rPr lang="es-CL" sz="2400" b="1" cap="all" dirty="0" smtClean="0">
                <a:latin typeface="+mn-lt"/>
              </a:rPr>
              <a:t>Enero </a:t>
            </a:r>
            <a:r>
              <a:rPr lang="es-CL" sz="2400" b="1" cap="all" dirty="0">
                <a:latin typeface="+mn-lt"/>
              </a:rPr>
              <a:t>de </a:t>
            </a:r>
            <a:r>
              <a:rPr lang="es-CL" sz="2400" b="1" cap="all" dirty="0" smtClean="0">
                <a:latin typeface="+mn-lt"/>
              </a:rPr>
              <a:t>2018</a:t>
            </a:r>
            <a:r>
              <a:rPr lang="es-CL" sz="2400" b="1" cap="all" dirty="0">
                <a:latin typeface="+mn-lt"/>
              </a:rPr>
              <a:t/>
            </a:r>
            <a:br>
              <a:rPr lang="es-CL" sz="2400" b="1" cap="all" dirty="0">
                <a:latin typeface="+mn-lt"/>
              </a:rPr>
            </a:br>
            <a:r>
              <a:rPr lang="es-CL" sz="2400" b="1" cap="all" dirty="0">
                <a:latin typeface="+mn-lt"/>
              </a:rPr>
              <a:t>Partida 19:</a:t>
            </a:r>
            <a:br>
              <a:rPr lang="es-CL" sz="2400" b="1" cap="all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marzo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21600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05: Fiscalización y Control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766284"/>
              </p:ext>
            </p:extLst>
          </p:nvPr>
        </p:nvGraphicFramePr>
        <p:xfrm>
          <a:off x="414336" y="1628800"/>
          <a:ext cx="8201488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Hoja de cálculo" r:id="rId4" imgW="7819957" imgH="2466885" progId="Excel.Sheet.8">
                  <p:embed/>
                </p:oleObj>
              </mc:Choice>
              <mc:Fallback>
                <p:oleObj name="Hoja de cálculo" r:id="rId4" imgW="7819957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8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3093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06: Subsidio Nacional al Transporte Público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5234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140298"/>
              </p:ext>
            </p:extLst>
          </p:nvPr>
        </p:nvGraphicFramePr>
        <p:xfrm>
          <a:off x="414336" y="1646262"/>
          <a:ext cx="8210798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Hoja de cálculo" r:id="rId4" imgW="8496300" imgH="4591140" progId="Excel.Sheet.8">
                  <p:embed/>
                </p:oleObj>
              </mc:Choice>
              <mc:Fallback>
                <p:oleObj name="Hoja de cálculo" r:id="rId4" imgW="8496300" imgH="4591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46262"/>
                        <a:ext cx="8210798" cy="459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0928" y="479206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07: Programa de Desarrollo Logístico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462659"/>
              </p:ext>
            </p:extLst>
          </p:nvPr>
        </p:nvGraphicFramePr>
        <p:xfrm>
          <a:off x="414335" y="1786111"/>
          <a:ext cx="8210799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Hoja de cálculo" r:id="rId4" imgW="7848600" imgH="2866935" progId="Excel.Sheet.8">
                  <p:embed/>
                </p:oleObj>
              </mc:Choice>
              <mc:Fallback>
                <p:oleObj name="Hoja de cálculo" r:id="rId4" imgW="7848600" imgH="2866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86111"/>
                        <a:ext cx="8210799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7897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10181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08: Programa de Vialidad y Transporte Urbano: SECTRA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928185"/>
              </p:ext>
            </p:extLst>
          </p:nvPr>
        </p:nvGraphicFramePr>
        <p:xfrm>
          <a:off x="414336" y="1772816"/>
          <a:ext cx="8201488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Hoja de cálculo" r:id="rId4" imgW="7819957" imgH="2781210" progId="Excel.Sheet.8">
                  <p:embed/>
                </p:oleObj>
              </mc:Choice>
              <mc:Fallback>
                <p:oleObj name="Hoja de cálculo" r:id="rId4" imgW="78199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02, Programa 01: Subsecretaría de Telecomunicaciones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479003"/>
              </p:ext>
            </p:extLst>
          </p:nvPr>
        </p:nvGraphicFramePr>
        <p:xfrm>
          <a:off x="414336" y="1844824"/>
          <a:ext cx="8201488" cy="314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Hoja de cálculo" r:id="rId4" imgW="9724957" imgH="3686175" progId="Excel.Sheet.8">
                  <p:embed/>
                </p:oleObj>
              </mc:Choice>
              <mc:Fallback>
                <p:oleObj name="Hoja de cálculo" r:id="rId4" imgW="97249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01488" cy="3145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03, Programa 01: Junta de Aeronáutica Civil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08541"/>
              </p:ext>
            </p:extLst>
          </p:nvPr>
        </p:nvGraphicFramePr>
        <p:xfrm>
          <a:off x="414337" y="1772816"/>
          <a:ext cx="8210798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Hoja de cálculo" r:id="rId4" imgW="7801043" imgH="2628900" progId="Excel.Sheet.8">
                  <p:embed/>
                </p:oleObj>
              </mc:Choice>
              <mc:Fallback>
                <p:oleObj name="Hoja de cálculo" r:id="rId4" imgW="7801043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210798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El Ministerio de Transportes y Telecomunicaciones presenta recursos vigentes que alcanzan a </a:t>
            </a:r>
            <a:r>
              <a:rPr lang="es-CL" sz="1600" b="1" dirty="0" smtClean="0">
                <a:latin typeface="+mn-lt"/>
              </a:rPr>
              <a:t>$1.060.267 millones</a:t>
            </a:r>
            <a:r>
              <a:rPr lang="es-CL" sz="1600" dirty="0" smtClean="0">
                <a:latin typeface="+mn-lt"/>
              </a:rPr>
              <a:t>. No se observan modificaciones presupuestarias.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</a:t>
            </a:r>
            <a:r>
              <a:rPr lang="es-CL" sz="1600" dirty="0">
                <a:latin typeface="+mn-lt"/>
              </a:rPr>
              <a:t>Ejecución del Ministerio, </a:t>
            </a:r>
            <a:r>
              <a:rPr lang="es-CL" sz="1600" dirty="0" smtClean="0">
                <a:latin typeface="+mn-lt"/>
              </a:rPr>
              <a:t>acumulada al mes de enero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 smtClean="0">
                <a:latin typeface="+mn-lt"/>
              </a:rPr>
              <a:t>$5.556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que equivale a </a:t>
            </a:r>
            <a:r>
              <a:rPr lang="es-CL" sz="1600" dirty="0">
                <a:latin typeface="+mn-lt"/>
              </a:rPr>
              <a:t>un </a:t>
            </a:r>
            <a:r>
              <a:rPr lang="es-CL" sz="1600" b="1" dirty="0" smtClean="0">
                <a:latin typeface="+mn-lt"/>
              </a:rPr>
              <a:t>0,5%</a:t>
            </a:r>
            <a:r>
              <a:rPr lang="es-CL" sz="1600" dirty="0" smtClean="0">
                <a:latin typeface="+mn-lt"/>
              </a:rPr>
              <a:t> </a:t>
            </a:r>
            <a:r>
              <a:rPr lang="es-CL" sz="1600" dirty="0">
                <a:latin typeface="+mn-lt"/>
              </a:rPr>
              <a:t>respecto de la ley </a:t>
            </a:r>
            <a:r>
              <a:rPr lang="es-CL" sz="1600" dirty="0" smtClean="0">
                <a:latin typeface="+mn-lt"/>
              </a:rPr>
              <a:t>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Las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no mostraron ejecución presupuestaria y las </a:t>
            </a:r>
            <a:r>
              <a:rPr lang="es-CL" sz="1600" b="1" dirty="0" smtClean="0"/>
              <a:t>transferencias de capital</a:t>
            </a:r>
            <a:r>
              <a:rPr lang="es-CL" sz="1600" dirty="0" smtClean="0"/>
              <a:t>, un total de $66 millones.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Respecto al Programa Subsidio Nacional al Transporte Público, el subsidio al Transantiago, </a:t>
            </a:r>
            <a:r>
              <a:rPr lang="es-CL" sz="1600" dirty="0" smtClean="0"/>
              <a:t>tanto en su modalidad permanente, transitoria y adicional, no presentaron ejecución presupuestaria.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1600" dirty="0" smtClean="0"/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Respecto al Programa Subsidio Nacional al Transporte Público, el subsidio permanente a regiones, da cuenta lo que sigue: </a:t>
            </a:r>
            <a:endParaRPr lang="es-CL" sz="1600" dirty="0" smtClean="0"/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 smtClean="0"/>
              <a:t>La asignación 24.01.512 Subsidio </a:t>
            </a:r>
            <a:r>
              <a:rPr lang="es-CL" sz="1600" b="1" dirty="0"/>
              <a:t>Nacional al Transporte Público</a:t>
            </a:r>
            <a:r>
              <a:rPr lang="es-CL" sz="1600" dirty="0"/>
              <a:t> (Tarifas a Regiones) presenta un gasto de </a:t>
            </a:r>
            <a:r>
              <a:rPr lang="es-CL" sz="1600" dirty="0" smtClean="0"/>
              <a:t>$1.732 </a:t>
            </a:r>
            <a:r>
              <a:rPr lang="es-CL" sz="1600" dirty="0"/>
              <a:t>millones con un </a:t>
            </a:r>
            <a:r>
              <a:rPr lang="es-CL" sz="1600" dirty="0" smtClean="0"/>
              <a:t>1% </a:t>
            </a:r>
            <a:r>
              <a:rPr lang="es-CL" sz="1600" dirty="0"/>
              <a:t>de </a:t>
            </a:r>
            <a:r>
              <a:rPr lang="es-CL" sz="1600" dirty="0" smtClean="0"/>
              <a:t>ejecución.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Metro Regional de Valparaíso </a:t>
            </a:r>
            <a:r>
              <a:rPr lang="pt-BR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Trenes Metropolitanos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FESUB Concepción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Transferencia al Fondo de Apoyo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Regional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presupuestaria</a:t>
            </a: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9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0770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01109"/>
              </p:ext>
            </p:extLst>
          </p:nvPr>
        </p:nvGraphicFramePr>
        <p:xfrm>
          <a:off x="386224" y="1823839"/>
          <a:ext cx="82296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Hoja de cálculo" r:id="rId4" imgW="7134157" imgH="2181135" progId="Excel.Sheet.8">
                  <p:embed/>
                </p:oleObj>
              </mc:Choice>
              <mc:Fallback>
                <p:oleObj name="Hoja de cálculo" r:id="rId4" imgW="7134157" imgH="21811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823839"/>
                        <a:ext cx="8229600" cy="218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19,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700083"/>
              </p:ext>
            </p:extLst>
          </p:nvPr>
        </p:nvGraphicFramePr>
        <p:xfrm>
          <a:off x="386224" y="1628800"/>
          <a:ext cx="822960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Hoja de cálculo" r:id="rId5" imgW="8753543" imgH="2486025" progId="Excel.Sheet.8">
                  <p:embed/>
                </p:oleObj>
              </mc:Choice>
              <mc:Fallback>
                <p:oleObj name="Hoja de cálculo" r:id="rId5" imgW="8753543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6224" y="1628800"/>
                        <a:ext cx="8229600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486407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01: Secretaría y Administración General de Transporte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914780"/>
              </p:ext>
            </p:extLst>
          </p:nvPr>
        </p:nvGraphicFramePr>
        <p:xfrm>
          <a:off x="414336" y="1844824"/>
          <a:ext cx="8201487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Hoja de cálculo" r:id="rId4" imgW="7839143" imgH="2924085" progId="Excel.Sheet.8">
                  <p:embed/>
                </p:oleObj>
              </mc:Choice>
              <mc:Fallback>
                <p:oleObj name="Hoja de cálculo" r:id="rId4" imgW="7839143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01487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797152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02: Empresa de los Ferrocarriles del Estado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236563"/>
              </p:ext>
            </p:extLst>
          </p:nvPr>
        </p:nvGraphicFramePr>
        <p:xfrm>
          <a:off x="414336" y="1628800"/>
          <a:ext cx="826212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Hoja de cálculo" r:id="rId4" imgW="8124757" imgH="3076665" progId="Excel.Sheet.8">
                  <p:embed/>
                </p:oleObj>
              </mc:Choice>
              <mc:Fallback>
                <p:oleObj name="Hoja de cálculo" r:id="rId4" imgW="8124757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62120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22920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03: Transantiago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888372"/>
              </p:ext>
            </p:extLst>
          </p:nvPr>
        </p:nvGraphicFramePr>
        <p:xfrm>
          <a:off x="467544" y="1738313"/>
          <a:ext cx="8148280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Hoja de cálculo" r:id="rId4" imgW="7581900" imgH="3381285" progId="Excel.Sheet.8">
                  <p:embed/>
                </p:oleObj>
              </mc:Choice>
              <mc:Fallback>
                <p:oleObj name="Hoja de cálculo" r:id="rId4" imgW="7581900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38313"/>
                        <a:ext cx="8148280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72005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04: Unidad Operativa de Control de Tránsito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761068"/>
              </p:ext>
            </p:extLst>
          </p:nvPr>
        </p:nvGraphicFramePr>
        <p:xfrm>
          <a:off x="414335" y="1809353"/>
          <a:ext cx="8210799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Hoja de cálculo" r:id="rId4" imgW="8039100" imgH="2771775" progId="Excel.Sheet.8">
                  <p:embed/>
                </p:oleObj>
              </mc:Choice>
              <mc:Fallback>
                <p:oleObj name="Hoja de cálculo" r:id="rId4" imgW="8039100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809353"/>
                        <a:ext cx="8210799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615</Words>
  <Application>Microsoft Office PowerPoint</Application>
  <PresentationFormat>Presentación en pantalla (4:3)</PresentationFormat>
  <Paragraphs>69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1_Tema de Office</vt:lpstr>
      <vt:lpstr>Tema de Office</vt:lpstr>
      <vt:lpstr>Imagen de mapa de bits</vt:lpstr>
      <vt:lpstr>Hoja de cálculo</vt:lpstr>
      <vt:lpstr>EJECUCIÓN PRESUPUESTARIA ACUMULADA DE GASTOS al mes de Enero de 2018 Partida 19: MINISTERIO DE TRANSPORTES Y TELECOMUNICACIONES</vt:lpstr>
      <vt:lpstr>Ejecución Presupuestaria de Gastos Acumulada al Mes de Enero de 2018  Ministerio de Transportes y Telecomunicaciones</vt:lpstr>
      <vt:lpstr>Ejecución Presupuestaria de Gastos Acumulada al Mes de Enero de 2018  Ministerio de Transportes y Telecomunicaciones</vt:lpstr>
      <vt:lpstr>Ejecución Presupuestaria de Gastos Acumulada al Mes de Enero de 2018  Ministerio de Transportes y Telecomunicaciones</vt:lpstr>
      <vt:lpstr>Ejecución Presupuestaria de Gastos Acumulada al mes de Enero de 2018  Partida 19,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175</cp:revision>
  <cp:lastPrinted>2017-05-12T12:49:10Z</cp:lastPrinted>
  <dcterms:created xsi:type="dcterms:W3CDTF">2016-06-23T13:38:47Z</dcterms:created>
  <dcterms:modified xsi:type="dcterms:W3CDTF">2018-08-14T15:55:26Z</dcterms:modified>
</cp:coreProperties>
</file>