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306" r:id="rId4"/>
    <p:sldId id="298" r:id="rId5"/>
    <p:sldId id="304" r:id="rId6"/>
    <p:sldId id="305" r:id="rId7"/>
    <p:sldId id="264" r:id="rId8"/>
    <p:sldId id="263" r:id="rId9"/>
    <p:sldId id="302" r:id="rId10"/>
    <p:sldId id="303" r:id="rId11"/>
    <p:sldId id="299" r:id="rId12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84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'Resumen Partida'!$C$31:$C$35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INICIATIVAS DE INVERSIÓN                                                        </c:v>
                </c:pt>
                <c:pt idx="4">
                  <c:v>TRANSFERENCIAS DE CAPITAL                                                       </c:v>
                </c:pt>
              </c:strCache>
            </c:strRef>
          </c:cat>
          <c:val>
            <c:numRef>
              <c:f>'Resumen Partida'!$D$31:$D$35</c:f>
              <c:numCache>
                <c:formatCode>0.0%</c:formatCode>
                <c:ptCount val="5"/>
                <c:pt idx="0">
                  <c:v>0.19965506241335129</c:v>
                </c:pt>
                <c:pt idx="1">
                  <c:v>7.7060407956353813E-2</c:v>
                </c:pt>
                <c:pt idx="2">
                  <c:v>0.47679368333444805</c:v>
                </c:pt>
                <c:pt idx="3">
                  <c:v>0.10302147363809677</c:v>
                </c:pt>
                <c:pt idx="4">
                  <c:v>0.13451441605913747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F3-4CCC-B037-E7B8170BD7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800" baseline="0"/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38AE-4CF2-8A14-7186ED879043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3-38AE-4CF2-8A14-7186ED879043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5-38AE-4CF2-8A14-7186ED879043}"/>
              </c:ext>
            </c:extLst>
          </c:dPt>
          <c:dLbls>
            <c:dLbl>
              <c:idx val="0"/>
              <c:layout>
                <c:manualLayout>
                  <c:x val="2.2222222222222223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8AE-4CF2-8A14-7186ED879043}"/>
                </c:ext>
              </c:extLst>
            </c:dLbl>
            <c:dLbl>
              <c:idx val="1"/>
              <c:layout>
                <c:manualLayout>
                  <c:x val="2.5000000000000001E-2"/>
                  <c:y val="-4.1666666666666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8AE-4CF2-8A14-7186ED879043}"/>
                </c:ext>
              </c:extLst>
            </c:dLbl>
            <c:dLbl>
              <c:idx val="2"/>
              <c:layout>
                <c:manualLayout>
                  <c:x val="1.1111111111111009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8AE-4CF2-8A14-7186ED8790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Instituciones'!$C$14:$C$16</c:f>
              <c:strCache>
                <c:ptCount val="3"/>
                <c:pt idx="0">
                  <c:v>Secretaría</c:v>
                </c:pt>
                <c:pt idx="1">
                  <c:v>Instituto Nacional del Deporte</c:v>
                </c:pt>
                <c:pt idx="2">
                  <c:v>Fondo Nacional para el Fomento Deportivo</c:v>
                </c:pt>
              </c:strCache>
            </c:strRef>
          </c:cat>
          <c:val>
            <c:numRef>
              <c:f>'Resumen Instituciones'!$D$14:$D$16</c:f>
              <c:numCache>
                <c:formatCode>0.0%</c:formatCode>
                <c:ptCount val="3"/>
                <c:pt idx="0">
                  <c:v>5.90074927688444E-2</c:v>
                </c:pt>
                <c:pt idx="1">
                  <c:v>0.90393395165686852</c:v>
                </c:pt>
                <c:pt idx="2">
                  <c:v>3.7058555574287055E-2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8AE-4CF2-8A14-7186ED8790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1011840"/>
        <c:axId val="101013376"/>
        <c:axId val="0"/>
      </c:bar3DChart>
      <c:catAx>
        <c:axId val="1010118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01013376"/>
        <c:crosses val="autoZero"/>
        <c:auto val="1"/>
        <c:lblAlgn val="ctr"/>
        <c:lblOffset val="100"/>
        <c:noMultiLvlLbl val="0"/>
      </c:catAx>
      <c:valAx>
        <c:axId val="10101337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0101184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% Ejecución Mensual</a:t>
            </a:r>
          </a:p>
        </c:rich>
      </c:tx>
      <c:layout>
        <c:manualLayout>
          <c:xMode val="edge"/>
          <c:yMode val="edge"/>
          <c:x val="0.21560411198600174"/>
          <c:y val="1.9047619047619049E-2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'Resumen Partida'!$W$20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0925337632079971E-17"/>
                  <c:y val="2.98507462686567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6C5-4903-918F-A258062A3B87}"/>
                </c:ext>
              </c:extLst>
            </c:dLbl>
            <c:dLbl>
              <c:idx val="1"/>
              <c:layout>
                <c:manualLayout>
                  <c:x val="-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6C5-4903-918F-A258062A3B87}"/>
                </c:ext>
              </c:extLst>
            </c:dLbl>
            <c:dLbl>
              <c:idx val="2"/>
              <c:layout>
                <c:manualLayout>
                  <c:x val="-2.5000000000000001E-2"/>
                  <c:y val="9.25925925925921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6C5-4903-918F-A258062A3B87}"/>
                </c:ext>
              </c:extLst>
            </c:dLbl>
            <c:dLbl>
              <c:idx val="3"/>
              <c:layout>
                <c:manualLayout>
                  <c:x val="-1.11111111111111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6C5-4903-918F-A258062A3B87}"/>
                </c:ext>
              </c:extLst>
            </c:dLbl>
            <c:dLbl>
              <c:idx val="6"/>
              <c:layout>
                <c:manualLayout>
                  <c:x val="-1.9444444444444445E-2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6C5-4903-918F-A258062A3B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Partida'!$X$19:$AF$19</c:f>
              <c:strCache>
                <c:ptCount val="9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'Resumen Partida'!$X$20:$AF$20</c:f>
              <c:numCache>
                <c:formatCode>0.0%</c:formatCode>
                <c:ptCount val="9"/>
                <c:pt idx="0">
                  <c:v>2.0964388270898787E-2</c:v>
                </c:pt>
                <c:pt idx="1">
                  <c:v>3.6716770234236938E-2</c:v>
                </c:pt>
                <c:pt idx="2">
                  <c:v>6.2714995363060397E-2</c:v>
                </c:pt>
                <c:pt idx="3">
                  <c:v>0.12357181818683773</c:v>
                </c:pt>
                <c:pt idx="4">
                  <c:v>8.2591550434680638E-2</c:v>
                </c:pt>
                <c:pt idx="5">
                  <c:v>7.8203093390942904E-2</c:v>
                </c:pt>
                <c:pt idx="6">
                  <c:v>6.1140903364748089E-2</c:v>
                </c:pt>
                <c:pt idx="7">
                  <c:v>6.2886880176024895E-2</c:v>
                </c:pt>
                <c:pt idx="8">
                  <c:v>0.10443869074318957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6C5-4903-918F-A258062A3B87}"/>
            </c:ext>
          </c:extLst>
        </c:ser>
        <c:ser>
          <c:idx val="1"/>
          <c:order val="1"/>
          <c:tx>
            <c:strRef>
              <c:f>'Resumen Partida'!$W$21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'Resumen Partida'!$X$19:$AF$19</c:f>
              <c:strCache>
                <c:ptCount val="9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'Resumen Partida'!$X$21:$AF$21</c:f>
              <c:numCache>
                <c:formatCode>0.0%</c:formatCode>
                <c:ptCount val="9"/>
                <c:pt idx="0">
                  <c:v>2.7996000510349492E-2</c:v>
                </c:pt>
                <c:pt idx="1">
                  <c:v>4.6748970924401397E-2</c:v>
                </c:pt>
                <c:pt idx="2">
                  <c:v>7.6097294109654975E-2</c:v>
                </c:pt>
                <c:pt idx="3">
                  <c:v>0.10221958502962564</c:v>
                </c:pt>
                <c:pt idx="4">
                  <c:v>9.786155153866298E-2</c:v>
                </c:pt>
                <c:pt idx="5">
                  <c:v>7.7693368123996534E-2</c:v>
                </c:pt>
                <c:pt idx="6">
                  <c:v>5.1636841859064968E-2</c:v>
                </c:pt>
                <c:pt idx="7">
                  <c:v>7.6506524694726519E-2</c:v>
                </c:pt>
                <c:pt idx="8">
                  <c:v>7.2405480882852064E-2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6C5-4903-918F-A258062A3B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988416"/>
        <c:axId val="38560128"/>
      </c:barChart>
      <c:catAx>
        <c:axId val="389884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8560128"/>
        <c:crosses val="autoZero"/>
        <c:auto val="1"/>
        <c:lblAlgn val="ctr"/>
        <c:lblOffset val="100"/>
        <c:noMultiLvlLbl val="0"/>
      </c:catAx>
      <c:valAx>
        <c:axId val="3856012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3898841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% Ejecución Acumulada</a:t>
            </a:r>
          </a:p>
        </c:rich>
      </c:tx>
      <c:overlay val="1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'Resumen Partida'!$AJ$20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5.9555555555555556E-2"/>
                  <c:y val="-3.75358080239970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45C-4C86-8F7A-D32AFC1D3D73}"/>
                </c:ext>
              </c:extLst>
            </c:dLbl>
            <c:dLbl>
              <c:idx val="1"/>
              <c:layout>
                <c:manualLayout>
                  <c:x val="2.6555555555555554E-2"/>
                  <c:y val="5.5943007124109481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45C-4C86-8F7A-D32AFC1D3D73}"/>
                </c:ext>
              </c:extLst>
            </c:dLbl>
            <c:dLbl>
              <c:idx val="2"/>
              <c:layout>
                <c:manualLayout>
                  <c:x val="7.1111111111111115E-3"/>
                  <c:y val="4.34165729283839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45C-4C86-8F7A-D32AFC1D3D73}"/>
                </c:ext>
              </c:extLst>
            </c:dLbl>
            <c:dLbl>
              <c:idx val="3"/>
              <c:layout>
                <c:manualLayout>
                  <c:x val="-3.9999999999998977E-3"/>
                  <c:y val="1.48451443569553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45C-4C86-8F7A-D32AFC1D3D73}"/>
                </c:ext>
              </c:extLst>
            </c:dLbl>
            <c:dLbl>
              <c:idx val="4"/>
              <c:layout>
                <c:manualLayout>
                  <c:x val="-2.0666666666666767E-2"/>
                  <c:y val="3.86546681664791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45C-4C86-8F7A-D32AFC1D3D73}"/>
                </c:ext>
              </c:extLst>
            </c:dLbl>
            <c:dLbl>
              <c:idx val="11"/>
              <c:layout>
                <c:manualLayout>
                  <c:x val="-6.5749999999999892E-2"/>
                  <c:y val="-3.18635170603674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45C-4C86-8F7A-D32AFC1D3D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Partida'!$AK$19:$AS$19</c:f>
              <c:strCache>
                <c:ptCount val="9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'Resumen Partida'!$AK$20:$AS$20</c:f>
              <c:numCache>
                <c:formatCode>0.0%</c:formatCode>
                <c:ptCount val="9"/>
                <c:pt idx="0">
                  <c:v>2.0964388270898787E-2</c:v>
                </c:pt>
                <c:pt idx="1">
                  <c:v>5.7681158505135721E-2</c:v>
                </c:pt>
                <c:pt idx="2">
                  <c:v>0.12039615386819612</c:v>
                </c:pt>
                <c:pt idx="3">
                  <c:v>0.24396797205503384</c:v>
                </c:pt>
                <c:pt idx="4">
                  <c:v>0.32655952248971448</c:v>
                </c:pt>
                <c:pt idx="5">
                  <c:v>0.40476261588065737</c:v>
                </c:pt>
                <c:pt idx="6">
                  <c:v>0.46590351924540546</c:v>
                </c:pt>
                <c:pt idx="7">
                  <c:v>0.52879039942143036</c:v>
                </c:pt>
                <c:pt idx="8">
                  <c:v>0.63322909016461992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B45C-4C86-8F7A-D32AFC1D3D73}"/>
            </c:ext>
          </c:extLst>
        </c:ser>
        <c:ser>
          <c:idx val="1"/>
          <c:order val="1"/>
          <c:tx>
            <c:strRef>
              <c:f>'Resumen Partida'!$AJ$21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1.1111111111111112E-2"/>
                  <c:y val="1.4285714285714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45C-4C86-8F7A-D32AFC1D3D73}"/>
                </c:ext>
              </c:extLst>
            </c:dLbl>
            <c:dLbl>
              <c:idx val="1"/>
              <c:layout>
                <c:manualLayout>
                  <c:x val="-3.0555555555555506E-2"/>
                  <c:y val="-8.09523809523809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45C-4C86-8F7A-D32AFC1D3D73}"/>
                </c:ext>
              </c:extLst>
            </c:dLbl>
            <c:dLbl>
              <c:idx val="2"/>
              <c:layout>
                <c:manualLayout>
                  <c:x val="-8.611111111111111E-2"/>
                  <c:y val="-4.28571428571428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45C-4C86-8F7A-D32AFC1D3D73}"/>
                </c:ext>
              </c:extLst>
            </c:dLbl>
            <c:dLbl>
              <c:idx val="3"/>
              <c:layout>
                <c:manualLayout>
                  <c:x val="-0.12222222222222212"/>
                  <c:y val="-9.52380952380952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45C-4C86-8F7A-D32AFC1D3D73}"/>
                </c:ext>
              </c:extLst>
            </c:dLbl>
            <c:dLbl>
              <c:idx val="4"/>
              <c:layout>
                <c:manualLayout>
                  <c:x val="-6.666688538932633E-2"/>
                  <c:y val="-4.7619047619047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45C-4C86-8F7A-D32AFC1D3D73}"/>
                </c:ext>
              </c:extLst>
            </c:dLbl>
            <c:dLbl>
              <c:idx val="6"/>
              <c:layout>
                <c:manualLayout>
                  <c:x val="-2.2222222222222223E-2"/>
                  <c:y val="3.2407407407407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45C-4C86-8F7A-D32AFC1D3D73}"/>
                </c:ext>
              </c:extLst>
            </c:dLbl>
            <c:dLbl>
              <c:idx val="7"/>
              <c:layout>
                <c:manualLayout>
                  <c:x val="-1.3888888888888888E-2"/>
                  <c:y val="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45C-4C86-8F7A-D32AFC1D3D73}"/>
                </c:ext>
              </c:extLst>
            </c:dLbl>
            <c:dLbl>
              <c:idx val="11"/>
              <c:layout>
                <c:manualLayout>
                  <c:x val="0"/>
                  <c:y val="1.85181539807524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45C-4C86-8F7A-D32AFC1D3D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Partida'!$AK$19:$AS$19</c:f>
              <c:strCache>
                <c:ptCount val="9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'Resumen Partida'!$AK$21:$AS$21</c:f>
              <c:numCache>
                <c:formatCode>0.0%</c:formatCode>
                <c:ptCount val="9"/>
                <c:pt idx="0">
                  <c:v>2.7996000510349492E-2</c:v>
                </c:pt>
                <c:pt idx="1">
                  <c:v>7.4744971434750881E-2</c:v>
                </c:pt>
                <c:pt idx="2">
                  <c:v>0.15084226554440586</c:v>
                </c:pt>
                <c:pt idx="3">
                  <c:v>0.25306185057403147</c:v>
                </c:pt>
                <c:pt idx="4">
                  <c:v>0.35092340211269446</c:v>
                </c:pt>
                <c:pt idx="5">
                  <c:v>0.42861677023669098</c:v>
                </c:pt>
                <c:pt idx="6">
                  <c:v>0.48025361209575596</c:v>
                </c:pt>
                <c:pt idx="7">
                  <c:v>0.55676013679048253</c:v>
                </c:pt>
                <c:pt idx="8">
                  <c:v>0.62916561767333457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B45C-4C86-8F7A-D32AFC1D3D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947072"/>
        <c:axId val="73666560"/>
      </c:lineChart>
      <c:catAx>
        <c:axId val="389470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3666560"/>
        <c:crosses val="autoZero"/>
        <c:auto val="1"/>
        <c:lblAlgn val="ctr"/>
        <c:lblOffset val="100"/>
        <c:noMultiLvlLbl val="0"/>
      </c:catAx>
      <c:valAx>
        <c:axId val="7366656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3894707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11-01-2019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11-01-2019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11-01-2019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11-01-2019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11-01-2019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11-01-2019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11-01-2019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11-01-2019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11-01-2019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11-01-2019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11-01-2019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11-01-2019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11-01-2019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11-01-2019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11-01-2019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11-01-2019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11-01-2019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11-01-2019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11-01-2019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11-01-2019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11-01-2019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11-01-2019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11-01-2019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11-01-2019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42" name="Picture 19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636" y="0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SEPTIEMBRE 2018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DEL DEPORTE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noviembre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31" name="Picture 16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548680"/>
            <a:ext cx="4603203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7802" y="6237312"/>
            <a:ext cx="795448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548680"/>
            <a:ext cx="794156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SEPTIEMBRE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02:  FONDO NACIONAL PARA EL FOMENTO DEL DEPORTE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90872" y="148431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8A7C9A0-44E7-4426-90C6-62B8CD75F8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527" y="1773285"/>
            <a:ext cx="7962257" cy="4364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46856" y="1340768"/>
            <a:ext cx="8229600" cy="4525963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endParaRPr lang="es-MX" sz="1200" dirty="0"/>
          </a:p>
          <a:p>
            <a:endParaRPr lang="es-CL" sz="12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13910" y="1700808"/>
            <a:ext cx="8136904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</a:rPr>
              <a:t>En el mes de SEPTIEMBRE la ejecución de la Partida fue de $</a:t>
            </a:r>
            <a:r>
              <a:rPr lang="es-CL" sz="1400" b="1" dirty="0">
                <a:solidFill>
                  <a:prstClr val="black"/>
                </a:solidFill>
              </a:rPr>
              <a:t>8.816 millones</a:t>
            </a:r>
            <a:r>
              <a:rPr lang="es-CL" sz="1400" dirty="0">
                <a:solidFill>
                  <a:prstClr val="black"/>
                </a:solidFill>
              </a:rPr>
              <a:t>, equivalente a un 7,2% respecto de la ley inicial. Esta ejecución es inferior a la ejecución del mes anterior (7,7%), y menor a la registrada en el mismo mes del año 2017 (10,4%). 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MX" sz="1400" dirty="0">
                <a:solidFill>
                  <a:prstClr val="black"/>
                </a:solidFill>
              </a:rPr>
              <a:t>Con ello, la ejecución acumulada de la Partida totalizó en </a:t>
            </a:r>
            <a:r>
              <a:rPr lang="es-MX" sz="1400" b="1" dirty="0">
                <a:solidFill>
                  <a:prstClr val="black"/>
                </a:solidFill>
              </a:rPr>
              <a:t>$76.611 millones, equivalente a un 62,9%</a:t>
            </a:r>
            <a:r>
              <a:rPr lang="es-MX" sz="1400" dirty="0">
                <a:solidFill>
                  <a:prstClr val="black"/>
                </a:solidFill>
              </a:rPr>
              <a:t>, inferior al 63,3% obtenido al mismo período del año 2017. 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</a:rPr>
              <a:t>Durante este mes se observa continuidad a las modificaciones </a:t>
            </a:r>
            <a:r>
              <a:rPr lang="es-CL" sz="1400">
                <a:solidFill>
                  <a:prstClr val="black"/>
                </a:solidFill>
              </a:rPr>
              <a:t>presupuestarias de </a:t>
            </a:r>
            <a:r>
              <a:rPr lang="es-CL" sz="1400" dirty="0">
                <a:solidFill>
                  <a:prstClr val="black"/>
                </a:solidFill>
              </a:rPr>
              <a:t>los meses anteriores que reducen el presupuesto vigente en $510 millones, y esta rebaja se distribuye de la Siguiente manera: incremento de $444 en Servicio de la Deuda, $31 millones en Adquisición de Activos No Financieros y $76 millones en Prestaciones de Seguridad Social; y rebaja en Gastos en Personal por $127 millones, Bienes y Servicios de Consumo en $770 millones e Iniciativas de Inversión por $ 163 millones. 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MX" sz="1400" dirty="0">
                <a:solidFill>
                  <a:prstClr val="black"/>
                </a:solidFill>
              </a:rPr>
              <a:t>Estas modificaciones presupuestarias impactaron en los programas; </a:t>
            </a:r>
            <a:r>
              <a:rPr lang="es-MX" sz="1400" b="1" dirty="0">
                <a:solidFill>
                  <a:prstClr val="black"/>
                </a:solidFill>
              </a:rPr>
              <a:t>Secretaría </a:t>
            </a:r>
            <a:r>
              <a:rPr lang="es-MX" sz="1400" dirty="0">
                <a:solidFill>
                  <a:prstClr val="black"/>
                </a:solidFill>
              </a:rPr>
              <a:t>con una rebaja de $183 millones, que se descompone en disminución en  Bienes y Servicios de Consumo ($213 millones) y Gastos en Personal ($28 millones) y un incremento en Prestaciones de Seguridad Social ($76 millones);  </a:t>
            </a:r>
            <a:r>
              <a:rPr lang="es-MX" sz="1400" b="1" dirty="0">
                <a:solidFill>
                  <a:prstClr val="black"/>
                </a:solidFill>
              </a:rPr>
              <a:t>Instituto Nacional del Deporte </a:t>
            </a:r>
            <a:r>
              <a:rPr lang="es-MX" sz="1400" dirty="0">
                <a:solidFill>
                  <a:prstClr val="black"/>
                </a:solidFill>
              </a:rPr>
              <a:t>con una rebaja de $462 millones que se descompone en una disminución de $99 millones en Personal,  $526 millones en Bienes y Servicios de Consumo y $163 millones en Iniciativas de Inversión, y un alza en Adquisición de Activos No Financieros  por $48 millones y en Servicio de la Deuda por $277 millones;  y en </a:t>
            </a:r>
            <a:r>
              <a:rPr lang="es-MX" sz="1400" b="1" dirty="0">
                <a:solidFill>
                  <a:prstClr val="black"/>
                </a:solidFill>
              </a:rPr>
              <a:t>Fondo Fomento Deportivo </a:t>
            </a:r>
            <a:r>
              <a:rPr lang="es-MX" sz="1400" dirty="0">
                <a:solidFill>
                  <a:prstClr val="black"/>
                </a:solidFill>
              </a:rPr>
              <a:t>con un incremento por $ 136 millones, se observó una rebaja de $30 millones en Bienes y Servicios de Consumo y un aumento de $167 millones en Servicio de la Deuda.</a:t>
            </a:r>
            <a:endParaRPr lang="es-CL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78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67544" y="1268760"/>
            <a:ext cx="814828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lvl="0" algn="just"/>
            <a:endParaRPr lang="es-MX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0" algn="just"/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s-CL" sz="1400" dirty="0">
                <a:solidFill>
                  <a:prstClr val="black"/>
                </a:solidFill>
              </a:rPr>
              <a:t>Para el año 2018, el Ministerio del Deporte cuenta con un presupuesto aprobado de $121.767 millones, y su distribución por Subtítulos considera: un 47% para Transferencias Corrientes, 20% en Gastos en Personal, 13% Transferencias de Capital y 10% Iniciativas de Inversión. </a:t>
            </a:r>
            <a:r>
              <a:rPr lang="es-MX" sz="1400" dirty="0">
                <a:solidFill>
                  <a:prstClr val="black"/>
                </a:solidFill>
              </a:rPr>
              <a:t>En cuanto a los Servicios, los recursos  se destinan en un 90% al Instituto Nacional del Deporte (IND), 5,9% a Secretaría del Deporte y 3,7% a Fondo del Fomento Deportivo (FFD).</a:t>
            </a:r>
            <a:endParaRPr lang="es-CL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</a:endParaRPr>
          </a:p>
        </p:txBody>
      </p:sp>
      <p:graphicFrame>
        <p:nvGraphicFramePr>
          <p:cNvPr id="8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0766791"/>
              </p:ext>
            </p:extLst>
          </p:nvPr>
        </p:nvGraphicFramePr>
        <p:xfrm>
          <a:off x="930940" y="3356992"/>
          <a:ext cx="3570084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0833777"/>
              </p:ext>
            </p:extLst>
          </p:nvPr>
        </p:nvGraphicFramePr>
        <p:xfrm>
          <a:off x="4532592" y="3356992"/>
          <a:ext cx="3827800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50591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EJCUCIÓN ACUMULADA DE GASTOS A SEPTIEMBRE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251" y="6055095"/>
            <a:ext cx="779145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1 Gráfico" title="Ejecución Mensual">
            <a:extLst>
              <a:ext uri="{FF2B5EF4-FFF2-40B4-BE49-F238E27FC236}">
                <a16:creationId xmlns:a16="http://schemas.microsoft.com/office/drawing/2014/main" id="{DE9820A9-48D0-4617-9DAD-8990CFBC937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EJCUCIÓN ACUMULADA DE GASTOS A SEPTIEMBRE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2 Gráfico">
            <a:extLst>
              <a:ext uri="{FF2B5EF4-FFF2-40B4-BE49-F238E27FC236}">
                <a16:creationId xmlns:a16="http://schemas.microsoft.com/office/drawing/2014/main" id="{28C0C141-082D-4097-A325-F3FAB2D52FB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2287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623479"/>
            <a:ext cx="734481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5697" y="4797152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5DCA94E-FD98-485B-8C88-DEB8D926DC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075" y="2060848"/>
            <a:ext cx="7354301" cy="2549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9" y="795481"/>
            <a:ext cx="751479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90872" y="3933056"/>
            <a:ext cx="7480784" cy="437133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90872" y="2053528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D17A6C1-5DED-4700-B820-39D52D52D1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599" y="2488175"/>
            <a:ext cx="7523888" cy="1333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1523" y="5517232"/>
            <a:ext cx="7977800" cy="43713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786386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SUBSECRETARÍA DEL DEPORTE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772816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10C46AF-8720-4CB7-B010-D40540D5F1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300" y="2082180"/>
            <a:ext cx="7860248" cy="3418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45370"/>
            <a:ext cx="7905792" cy="27610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60062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6CE6CF1C-37B4-42AE-BF0F-96BC955985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024" y="1315119"/>
            <a:ext cx="8158623" cy="514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2137</TotalTime>
  <Words>628</Words>
  <Application>Microsoft Office PowerPoint</Application>
  <PresentationFormat>Presentación en pantalla (4:3)</PresentationFormat>
  <Paragraphs>49</Paragraphs>
  <Slides>10</Slides>
  <Notes>3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SEPTIEMBRE 2018 PARTIDA 26: MINISTERIO DEL DEPORTE</vt:lpstr>
      <vt:lpstr>EJECUCIÓN ACUMULADA DE GASTOS A SEPTIEMBRE DE 2018  PARTIDA 26 MINISTERIO DEL DEPORTE</vt:lpstr>
      <vt:lpstr>EJECUCIÓN ACUMULADA DE GASTOS A SEPTIEMBRE DE 2018  PARTIDA 26 MINISTERIO DEL DEPORTE</vt:lpstr>
      <vt:lpstr>COMPORTAMIENTO DE LA EJCUCIÓN ACUMULADA DE GASTOS A SEPTIEMBRE 2018  PARTIDA 26 MINISTERIO DEL DEPORTE</vt:lpstr>
      <vt:lpstr>COMPORTAMIENTO DE LA EJCUCIÓN ACUMULADA DE GASTOS A SEPTIEMBRE 2018  PARTIDA 26 MINISTERIO DEL DEPORTE</vt:lpstr>
      <vt:lpstr>EJECUCIÓN ACUMULADA DE GASTOS A SEPTIEMBRE 2018  PARTIDA 26 MINISTERIO DEL DEPORTE</vt:lpstr>
      <vt:lpstr>EJECUCIÓN ACUMULADA DE GASTOS A SEPTIEMBRE 2018  PARTIDA 26 MINISTERIO DEL DEPORTE RESUMEN POR CAPÍTULOS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200</cp:revision>
  <cp:lastPrinted>2016-07-14T20:27:16Z</cp:lastPrinted>
  <dcterms:created xsi:type="dcterms:W3CDTF">2016-06-23T13:38:47Z</dcterms:created>
  <dcterms:modified xsi:type="dcterms:W3CDTF">2019-01-11T13:32:11Z</dcterms:modified>
</cp:coreProperties>
</file>