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1"/>
  </p:notesMasterIdLst>
  <p:handoutMasterIdLst>
    <p:handoutMasterId r:id="rId12"/>
  </p:handoutMasterIdLst>
  <p:sldIdLst>
    <p:sldId id="256" r:id="rId3"/>
    <p:sldId id="298" r:id="rId4"/>
    <p:sldId id="300" r:id="rId5"/>
    <p:sldId id="301" r:id="rId6"/>
    <p:sldId id="264" r:id="rId7"/>
    <p:sldId id="263" r:id="rId8"/>
    <p:sldId id="265" r:id="rId9"/>
    <p:sldId id="267" r:id="rId10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84" y="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Ejecución Mensual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'Resumen Partida'!$V$18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Partida'!$W$17:$AE$17</c:f>
              <c:strCache>
                <c:ptCount val="9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</c:strCache>
            </c:strRef>
          </c:cat>
          <c:val>
            <c:numRef>
              <c:f>'Resumen Partida'!$W$18:$AE$18</c:f>
              <c:numCache>
                <c:formatCode>0.0%</c:formatCode>
                <c:ptCount val="9"/>
                <c:pt idx="0">
                  <c:v>5.4053771360343728E-2</c:v>
                </c:pt>
                <c:pt idx="1">
                  <c:v>4.7572562393463642E-2</c:v>
                </c:pt>
                <c:pt idx="2">
                  <c:v>7.9598412084879375E-2</c:v>
                </c:pt>
                <c:pt idx="3">
                  <c:v>3.4096416524870506E-2</c:v>
                </c:pt>
                <c:pt idx="4">
                  <c:v>5.3839657842262849E-2</c:v>
                </c:pt>
                <c:pt idx="5">
                  <c:v>7.5179340285387891E-2</c:v>
                </c:pt>
                <c:pt idx="6">
                  <c:v>6.9134375139132495E-2</c:v>
                </c:pt>
                <c:pt idx="7">
                  <c:v>0.38090887764948705</c:v>
                </c:pt>
                <c:pt idx="8">
                  <c:v>1.5331979861562175E-2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53-4524-AA05-32C6971C2386}"/>
            </c:ext>
          </c:extLst>
        </c:ser>
        <c:ser>
          <c:idx val="1"/>
          <c:order val="1"/>
          <c:tx>
            <c:strRef>
              <c:f>'Resumen Partida'!$V$19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'Resumen Partida'!$W$17:$AE$17</c:f>
              <c:strCache>
                <c:ptCount val="9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</c:strCache>
            </c:strRef>
          </c:cat>
          <c:val>
            <c:numRef>
              <c:f>'Resumen Partida'!$W$19:$AE$19</c:f>
              <c:numCache>
                <c:formatCode>0.0%</c:formatCode>
                <c:ptCount val="9"/>
                <c:pt idx="0">
                  <c:v>4.6460314309190343E-2</c:v>
                </c:pt>
                <c:pt idx="1">
                  <c:v>4.8009099803374554E-2</c:v>
                </c:pt>
                <c:pt idx="2">
                  <c:v>6.7944961299352499E-2</c:v>
                </c:pt>
                <c:pt idx="3">
                  <c:v>5.1301051668633739E-2</c:v>
                </c:pt>
                <c:pt idx="4">
                  <c:v>0.25881825733591923</c:v>
                </c:pt>
                <c:pt idx="5">
                  <c:v>7.3419480912386398E-2</c:v>
                </c:pt>
                <c:pt idx="6">
                  <c:v>5.7115985881946857E-2</c:v>
                </c:pt>
                <c:pt idx="7">
                  <c:v>6.7630379749953853E-2</c:v>
                </c:pt>
                <c:pt idx="8">
                  <c:v>0.10481354935649015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753-4524-AA05-32C6971C23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61013376"/>
        <c:axId val="101123200"/>
      </c:barChart>
      <c:catAx>
        <c:axId val="61013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01123200"/>
        <c:crosses val="autoZero"/>
        <c:auto val="1"/>
        <c:lblAlgn val="ctr"/>
        <c:lblOffset val="100"/>
        <c:noMultiLvlLbl val="0"/>
      </c:catAx>
      <c:valAx>
        <c:axId val="101123200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crossAx val="6101337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s-CL"/>
              <a:t>Ejecución Acumulada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'Resumen Partida'!$AI$18</c:f>
              <c:strCache>
                <c:ptCount val="1"/>
                <c:pt idx="0">
                  <c:v>2017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5.2777777777777778E-2"/>
                  <c:y val="-7.407407407407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F14-4F1A-8BF8-397992485952}"/>
                </c:ext>
              </c:extLst>
            </c:dLbl>
            <c:dLbl>
              <c:idx val="1"/>
              <c:layout>
                <c:manualLayout>
                  <c:x val="-0.13333333333333333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F14-4F1A-8BF8-39799248595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Partida'!$AJ$17:$AR$17</c:f>
              <c:strCache>
                <c:ptCount val="9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</c:strCache>
            </c:strRef>
          </c:cat>
          <c:val>
            <c:numRef>
              <c:f>'Resumen Partida'!$AJ$18:$AR$18</c:f>
              <c:numCache>
                <c:formatCode>0.0%</c:formatCode>
                <c:ptCount val="9"/>
                <c:pt idx="0">
                  <c:v>5.4053771360343728E-2</c:v>
                </c:pt>
                <c:pt idx="1">
                  <c:v>0.10162633375380738</c:v>
                </c:pt>
                <c:pt idx="2">
                  <c:v>0.18122474583868675</c:v>
                </c:pt>
                <c:pt idx="3">
                  <c:v>0.21532116236355725</c:v>
                </c:pt>
                <c:pt idx="4">
                  <c:v>0.26916082020582011</c:v>
                </c:pt>
                <c:pt idx="5">
                  <c:v>0.34434016049120797</c:v>
                </c:pt>
                <c:pt idx="6">
                  <c:v>0.41347453563034048</c:v>
                </c:pt>
                <c:pt idx="7">
                  <c:v>0.79438341327982753</c:v>
                </c:pt>
                <c:pt idx="8">
                  <c:v>0.80971539314138974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F14-4F1A-8BF8-397992485952}"/>
            </c:ext>
          </c:extLst>
        </c:ser>
        <c:ser>
          <c:idx val="1"/>
          <c:order val="1"/>
          <c:tx>
            <c:strRef>
              <c:f>'Resumen Partida'!$AI$19</c:f>
              <c:strCache>
                <c:ptCount val="1"/>
                <c:pt idx="0">
                  <c:v>2018</c:v>
                </c:pt>
              </c:strCache>
            </c:strRef>
          </c:tx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Partida'!$AJ$17:$AR$17</c:f>
              <c:strCache>
                <c:ptCount val="9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</c:strCache>
            </c:strRef>
          </c:cat>
          <c:val>
            <c:numRef>
              <c:f>'Resumen Partida'!$AJ$19:$AR$19</c:f>
              <c:numCache>
                <c:formatCode>0.0%</c:formatCode>
                <c:ptCount val="9"/>
                <c:pt idx="0">
                  <c:v>4.6460314309190343E-2</c:v>
                </c:pt>
                <c:pt idx="1">
                  <c:v>9.4469414112564903E-2</c:v>
                </c:pt>
                <c:pt idx="2">
                  <c:v>0.16241437541191742</c:v>
                </c:pt>
                <c:pt idx="3">
                  <c:v>0.21371542708055113</c:v>
                </c:pt>
                <c:pt idx="4">
                  <c:v>0.47253368441647037</c:v>
                </c:pt>
                <c:pt idx="5">
                  <c:v>0.54595316532885674</c:v>
                </c:pt>
                <c:pt idx="6">
                  <c:v>0.60306915121080362</c:v>
                </c:pt>
                <c:pt idx="7">
                  <c:v>0.67069953096075752</c:v>
                </c:pt>
                <c:pt idx="8">
                  <c:v>0.77551308031724764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F14-4F1A-8BF8-3979924859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870272"/>
        <c:axId val="40872192"/>
      </c:lineChart>
      <c:catAx>
        <c:axId val="408702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0872192"/>
        <c:crosses val="autoZero"/>
        <c:auto val="1"/>
        <c:lblAlgn val="ctr"/>
        <c:lblOffset val="100"/>
        <c:noMultiLvlLbl val="0"/>
      </c:catAx>
      <c:valAx>
        <c:axId val="40872192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800"/>
            </a:pPr>
            <a:endParaRPr lang="es-CL"/>
          </a:p>
        </c:txPr>
        <c:crossAx val="4087027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17-01-2019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17-01-2019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17-01-2019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17-01-2019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17-01-2019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17-01-2019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17-01-2019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17-01-2019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20" name="Picture 17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3700" y="31928"/>
            <a:ext cx="36703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SEPTIEMBRE DE 2018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20: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SECRETARÍA GENERAL DE GOBIERNO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noviembre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10" name="Picture 14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271" y="527596"/>
            <a:ext cx="4331921" cy="813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En el mes de SEPTIEMBRE, la ejecución del Ministerio fue de </a:t>
            </a:r>
            <a:r>
              <a:rPr lang="es-CL" sz="1600" b="1" dirty="0"/>
              <a:t>$3.063 millones</a:t>
            </a:r>
            <a:r>
              <a:rPr lang="es-CL" sz="1600" dirty="0"/>
              <a:t>, equivalente a un gasto de 10,5</a:t>
            </a:r>
            <a:r>
              <a:rPr lang="es-CL" sz="1600" b="1" dirty="0"/>
              <a:t>%</a:t>
            </a:r>
            <a:r>
              <a:rPr lang="es-CL" sz="1600" dirty="0"/>
              <a:t> respecto de la ley inicial y superior en 9 puntos a la ejecución del mismo mes del año anterior (1,5%).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Con ello, la ejecución acumulada al mes de SEPTIEMBRE de la Partida Ministerio Secretaría  General de Gobierno totaliza </a:t>
            </a:r>
            <a:r>
              <a:rPr lang="es-CL" sz="1600" b="1" dirty="0"/>
              <a:t>$22.665 millones, equivalente a un 77,6%</a:t>
            </a:r>
            <a:r>
              <a:rPr lang="es-CL" sz="1600" dirty="0"/>
              <a:t> respecto de la ley inicial,  inferior 81% obtenido al mismo período del año 2017.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MX" sz="1600" dirty="0"/>
              <a:t>Respecto de las modificaciones presupuestarias, durante el mes de SEPTIEMBRE se observó una rebaja de $52 millones en Adquisición de Activos No Financieros, $548 millones en Bienes y Servicios de Consumo y 154 millones en Personal. Estas rebajas se adicionan a las efectuadas en los meses anteriores, además de los incrementos en Prestaciones de Seguridad Social por $24 millones y Servicio de la Deuda por $6.431 millones del programa CNTV, su avance es de </a:t>
            </a:r>
            <a:r>
              <a:rPr lang="es-MX" sz="1600" b="1" dirty="0"/>
              <a:t>99,4% alcanzando los $6.730 millones</a:t>
            </a:r>
            <a:r>
              <a:rPr lang="es-MX" sz="1600" dirty="0"/>
              <a:t>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MX" sz="1600" dirty="0"/>
              <a:t>En consecuencia, el total de modificaciones presupuestarias sufridas por la Partida al mes de SEPTIEMBRE totaliza </a:t>
            </a:r>
            <a:r>
              <a:rPr lang="es-MX" sz="1600" b="1" dirty="0"/>
              <a:t>$5.707 millones</a:t>
            </a:r>
            <a:r>
              <a:rPr lang="es-MX" sz="1600" dirty="0"/>
              <a:t>.</a:t>
            </a:r>
            <a:endParaRPr lang="es-CL" sz="1600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s-MX" sz="1600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28" y="609329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10" name="1 Gráfico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92219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824633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graphicFrame>
        <p:nvGraphicFramePr>
          <p:cNvPr id="9" name="2 Gráfico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6112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4691" y="836712"/>
            <a:ext cx="72412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71600" y="4869160"/>
            <a:ext cx="72008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931162" y="1772816"/>
            <a:ext cx="7241238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78C278E0-206C-4434-B99E-782235D046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569" y="2178038"/>
            <a:ext cx="7918861" cy="2501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8608" y="980728"/>
            <a:ext cx="75578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PARTRIDA 20,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30004" y="4797152"/>
            <a:ext cx="7542039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58608" y="2492896"/>
            <a:ext cx="7413792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DB9FEFF-AA85-41DD-BFEE-59419D2349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608" y="3173022"/>
            <a:ext cx="7956796" cy="1027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51229" y="6381328"/>
            <a:ext cx="75321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755577" y="581745"/>
            <a:ext cx="756084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20. CAPÍTULO 01. PROGRAMA 01: SECRETARÍA GENERAL DE GOBIERNO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755576" y="1196752"/>
            <a:ext cx="7686056" cy="32511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90BE9997-07D4-448E-9E21-872BB90B7C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234" y="1574204"/>
            <a:ext cx="7893659" cy="4674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3" y="5661248"/>
            <a:ext cx="784887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59" y="764704"/>
            <a:ext cx="7776865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20. CAPÍTULO 02. PROGRAMA 01: CONSEJO NACIONAL DE TELEVISIÓN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60" y="1734587"/>
            <a:ext cx="7776864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F7CA953B-5802-463C-B60A-C7F62A0E47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59" y="2045911"/>
            <a:ext cx="7920881" cy="3444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2678</TotalTime>
  <Words>381</Words>
  <Application>Microsoft Office PowerPoint</Application>
  <PresentationFormat>Presentación en pantalla (4:3)</PresentationFormat>
  <Paragraphs>35</Paragraphs>
  <Slides>8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5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SEPTIEMBRE DE 2018 PARTIDA 20: MINISTERIO SECRETARÍA GENERAL DE GOBIERNO</vt:lpstr>
      <vt:lpstr>EJECUCIÓN ACUMULADA DE GASTOS A SEPTIEMBRE DE 2018  PARTIDA 20 MINISTERIO SECRETARÍA GENERAL DE GOBIERNO</vt:lpstr>
      <vt:lpstr>COMPORTAMIENTO DE LA EJECUCIÓN MENSUAL DE GASTOS A SEPTIEMBRE DE 2018  PARTIDA 20 MINISTERIO SECRETARÍA GENERAL DE GOBIERNO</vt:lpstr>
      <vt:lpstr>COMPORTAMIENTO DE LA EJECUCIÓN MENSUAL DE GASTOS A SEPTIEMBRE DE 2018  PARTIDA 20 MINISTERIO SECRETARÍA GENERAL DE GOBIERNO</vt:lpstr>
      <vt:lpstr>EJECUCIÓN ACUMULADA  DE GASTOS A SEPTIEMBRE DE 2018  PARTIDA 20 MINISTERIO SECRETARÍA GENERAL DE GOBIERNO</vt:lpstr>
      <vt:lpstr>EJECUCIÓN ACUMULADA DE GASTOS A SEPTIEMBRE DE 2018  PARTRIDA 20, RESUMEN POR CAPÍTULOS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174</cp:revision>
  <cp:lastPrinted>2016-10-11T11:56:42Z</cp:lastPrinted>
  <dcterms:created xsi:type="dcterms:W3CDTF">2016-06-23T13:38:47Z</dcterms:created>
  <dcterms:modified xsi:type="dcterms:W3CDTF">2019-01-17T17:27:22Z</dcterms:modified>
</cp:coreProperties>
</file>