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4520" y="58052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578765-4D7E-4C6A-8B80-41149D82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28225"/>
              </p:ext>
            </p:extLst>
          </p:nvPr>
        </p:nvGraphicFramePr>
        <p:xfrm>
          <a:off x="628650" y="1988840"/>
          <a:ext cx="7886700" cy="3565441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05770032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33859876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511914686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70680605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817959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418316275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79279301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0161460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2837152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74619150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36627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3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9.928.013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868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9.928.013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509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285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6.095.578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6.861.400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541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553.836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871.044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455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756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6826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711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71647"/>
                  </a:ext>
                </a:extLst>
              </a:tr>
              <a:tr h="180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754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1478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837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9566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710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68469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827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1.101.806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281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352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93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81191" y="400506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F3DA172-FB09-415B-AE4B-E4F6C3C4F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241106"/>
              </p:ext>
            </p:extLst>
          </p:nvPr>
        </p:nvGraphicFramePr>
        <p:xfrm>
          <a:off x="628649" y="1871803"/>
          <a:ext cx="7886701" cy="1577338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68827113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4988339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130537769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266142062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76006955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97752652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07282472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48988542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57701476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85401782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84578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430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2.663.346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6390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2.509.572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2.427.037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-82.535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1.786.605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957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555.877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-82.248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123.564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683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8251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698.927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7291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265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4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octavo mes de 2018 registraron erogaciones del 76,1% y 49,6%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SEPTIEMBRE ascendió a </a:t>
            </a:r>
            <a:r>
              <a:rPr lang="es-CL" sz="1600" b="1" dirty="0"/>
              <a:t>$3.728 millones</a:t>
            </a:r>
            <a:r>
              <a:rPr lang="es-CL" sz="1600" dirty="0"/>
              <a:t>, es decir, un </a:t>
            </a:r>
            <a:r>
              <a:rPr lang="es-CL" sz="1600" b="1" dirty="0"/>
              <a:t>8,9%</a:t>
            </a:r>
            <a:r>
              <a:rPr lang="es-CL" sz="1600" dirty="0"/>
              <a:t> respecto de la ley inicial, gasto superior en 2,1 puntos porcentuales respecto a igual mes del año 2017.  Con ello, la ejecución acumulada ascendió a </a:t>
            </a:r>
            <a:r>
              <a:rPr lang="es-CL" sz="1600" b="1" dirty="0"/>
              <a:t>$31.043 millones</a:t>
            </a:r>
            <a:r>
              <a:rPr lang="es-CL" sz="1600" dirty="0"/>
              <a:t>, equivalente a un </a:t>
            </a:r>
            <a:r>
              <a:rPr lang="es-CL" sz="1600" b="1" dirty="0"/>
              <a:t>74,3%</a:t>
            </a:r>
            <a:r>
              <a:rPr lang="es-CL" sz="1600" dirty="0"/>
              <a:t> del presupuesto inicial. Dicha erogación es superior en 11,9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55% del presupuesto vigente, se concentra en el Programa Administración de Bienes, que al mes de SEPTIEMBRE alcanzó niveles de ejecución del 75% calculados respecto al presupuesto vigente.  El programa Catastro es el que presentó la mayor erogación con un 77,5%, en contraposición al programa Regularización de la Propiedad Nacional que presentó el menor avance con un 55,8%.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SEPTIEMBRE un aumento consolidado del </a:t>
            </a:r>
            <a:r>
              <a:rPr lang="es-CL" sz="1600" b="1" dirty="0"/>
              <a:t>$669 millones</a:t>
            </a:r>
            <a:r>
              <a:rPr lang="es-CL" sz="1600" dirty="0"/>
              <a:t>.  Lo que se traduce en incrementos en los subtítulos 23 Prestaciones de seguridad social y 34 servicio de la deuda, por $1.149 millones (bonificación por retiro) y $340 millones respectivamente.  Y una disminución en los subtítulos 21 gastos en personal, por $326 millones y 22 bienes y servicios de consumo, por $811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diciembre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1919D9-145A-4891-8301-ADF70DF3D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8948"/>
              </p:ext>
            </p:extLst>
          </p:nvPr>
        </p:nvGraphicFramePr>
        <p:xfrm>
          <a:off x="628651" y="1724100"/>
          <a:ext cx="7886698" cy="264234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861523107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7835761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53754845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98896173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95472355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675132106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344118745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717010252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443289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7706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31.042.813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25949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16.023.720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15.697.823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11.939.794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936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4.602.852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3.791.910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-810.942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1.880.361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42258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1.149.037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10445790,9%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63143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2.094.228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873.218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0088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3.829.779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8915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4872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784.209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277.369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884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91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13.252.632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9.928.013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20241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340.673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34067,3%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92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2E2D0AB-78C2-4FF7-A068-1B25F94CD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791253"/>
            <a:ext cx="4068503" cy="249562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AAEAE1C-F304-4C4C-A656-9CD3288AE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961" y="1791253"/>
            <a:ext cx="4043675" cy="249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DA69C0-79E6-4A2F-B612-4A7737D7E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77653"/>
              </p:ext>
            </p:extLst>
          </p:nvPr>
        </p:nvGraphicFramePr>
        <p:xfrm>
          <a:off x="628650" y="1725244"/>
          <a:ext cx="7886699" cy="1415722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817610832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236291068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1011671883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684977094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846878741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867366167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2690590903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866414711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1200514453"/>
                    </a:ext>
                  </a:extLst>
                </a:gridCol>
              </a:tblGrid>
              <a:tr h="186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999582"/>
                  </a:ext>
                </a:extLst>
              </a:tr>
              <a:tr h="298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64016"/>
                  </a:ext>
                </a:extLst>
              </a:tr>
              <a:tr h="186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41.761.113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42.430.374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669.261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31.042.813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37764"/>
                  </a:ext>
                </a:extLst>
              </a:tr>
              <a:tr h="186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Bienes Nacionales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8.751.207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41072"/>
                  </a:ext>
                </a:extLst>
              </a:tr>
              <a:tr h="186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Regularización de la Propiedad Raíz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3.316.035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-446.634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1.851.581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829494"/>
                  </a:ext>
                </a:extLst>
              </a:tr>
              <a:tr h="186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Administración de Bienes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23.713.003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540.918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17.776.679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14509"/>
                  </a:ext>
                </a:extLst>
              </a:tr>
              <a:tr h="186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Catastro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3.147.697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3.434.910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287.213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2.663.346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66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6224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994045-FE43-4853-8BD0-5A5ED2653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898264"/>
              </p:ext>
            </p:extLst>
          </p:nvPr>
        </p:nvGraphicFramePr>
        <p:xfrm>
          <a:off x="628649" y="1993424"/>
          <a:ext cx="7886701" cy="289178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6567459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200708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168680957"/>
                    </a:ext>
                  </a:extLst>
                </a:gridCol>
                <a:gridCol w="2869883">
                  <a:extLst>
                    <a:ext uri="{9D8B030D-6E8A-4147-A177-3AD203B41FA5}">
                      <a16:colId xmlns:a16="http://schemas.microsoft.com/office/drawing/2014/main" val="49632558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20104613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692310682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50681736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70713390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50974824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89302744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33557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214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11.678.662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11.966.426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8.751.207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871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8.612.876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8.450.613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6.552.765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0706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2.595.817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-211.656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1.488.446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410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194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450.585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2290000,0%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281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4172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650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466.514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170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698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346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88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991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8186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5951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18056,0%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7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386224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607B0D-5325-4253-96E9-5335DC681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55178"/>
              </p:ext>
            </p:extLst>
          </p:nvPr>
        </p:nvGraphicFramePr>
        <p:xfrm>
          <a:off x="628650" y="1868116"/>
          <a:ext cx="7886700" cy="2407084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337205172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36142814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628834808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94692782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55924381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983186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112119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80970031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45296529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94581778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9131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707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3.762.669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3.316.035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1.851.581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7849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-30.637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1.094.267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889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1.182.780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632.068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-550.712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186.439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478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374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76381"/>
                  </a:ext>
                </a:extLst>
              </a:tr>
              <a:tr h="172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5415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123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401.975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039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3373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9653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1643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0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5F6AC6-939C-4891-80F4-F57013FEE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63959"/>
              </p:ext>
            </p:extLst>
          </p:nvPr>
        </p:nvGraphicFramePr>
        <p:xfrm>
          <a:off x="628650" y="1843062"/>
          <a:ext cx="7886700" cy="3602169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28256559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37757602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675080342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071029653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182680667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81646533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62986166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77579507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587751737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870092700"/>
                    </a:ext>
                  </a:extLst>
                </a:gridCol>
              </a:tblGrid>
              <a:tr h="169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805287"/>
                  </a:ext>
                </a:extLst>
              </a:tr>
              <a:tr h="270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49694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23.172.085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23.713.003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17.776.679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63721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3.418.181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3.367.719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2.506.157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193729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186.130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445162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662951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4433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471.243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65793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471.243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58436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Normalización de Inmuebles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94.446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137778"/>
                  </a:ext>
                </a:extLst>
              </a:tr>
              <a:tr h="13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de la Cartera de Postulaciones a Propiedad Fiscal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62329"/>
                  </a:ext>
                </a:extLst>
              </a:tr>
              <a:tr h="148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Propiedad Fiscal en relación a los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785344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800567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17535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62283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046645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5.097.169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56987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50892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856437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40478"/>
                  </a:ext>
                </a:extLst>
              </a:tr>
              <a:tr h="169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739.497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55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2080</Words>
  <Application>Microsoft Office PowerPoint</Application>
  <PresentationFormat>Presentación en pantalla (4:3)</PresentationFormat>
  <Paragraphs>1003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01:  MINISTERIO DE BIENES NACIONALES</vt:lpstr>
      <vt:lpstr>EJECUCIÓN ACUMULADA DE GASTOS A SEPTIEMBRE DE 2018  PARTIDA 14 MINISTERIO DE BIENES NACIONALES</vt:lpstr>
      <vt:lpstr>EJECUCIÓN ACUMULADA DE GASTOS A SEPTIEMBRE DE 2018  PARTIDA 14 MINISTERIO DE BIENES NACIONALES</vt:lpstr>
      <vt:lpstr>EJECUCIÓN ACUMULADA DE GASTOS A SEPTIEMBRE DE 2018  PARTIDA 14 MINISTERIO DE BIENES NACIONALES</vt:lpstr>
      <vt:lpstr>Presentación de PowerPoint</vt:lpstr>
      <vt:lpstr>EJECUCIÓN ACUMULADA DE GASTOS A SEPTIEMBRE DE 2018  PARTIDA 14 RESUMEN POR CAPÍTULOS</vt:lpstr>
      <vt:lpstr>EJECUCIÓN ACUMULADA DE GASTOS A SEPTIEMBRE DE 2018  PARTIDA 14. CAPÍTULO 01. PROGRAMA 01: SUBSECRETARÍA DE BIENES NACIONALES </vt:lpstr>
      <vt:lpstr>EJECUCIÓN ACUMULADA DE GASTOS A SEPTIEMBRE DE 2018  PARTIDA 14. CAPÍTULO 01. PROGRAMA 03: REGULARIZACIÓN DE LA PROPIEDAD RAÍZ</vt:lpstr>
      <vt:lpstr>EJECUCIÓN ACUMULADA DE GASTOS A SEPTIEMBRE DE 2018  PARTIDA 14. CAPÍTULO 01. PROGRAMA 04: ADMINISTRACIÓN DE BIENES</vt:lpstr>
      <vt:lpstr>EJECUCIÓN ACUMULADA DE GASTOS A SEPTIEMBRE DE 2018  PARTIDA 14. CAPÍTULO 01. PROGRAMA 04: ADMINISTRACIÓN DE BIENES</vt:lpstr>
      <vt:lpstr>EJECUCIÓN ACUMULADA DE GASTOS A SEPTIEMBRE DE 2018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190</cp:revision>
  <cp:lastPrinted>2018-06-11T15:48:09Z</cp:lastPrinted>
  <dcterms:created xsi:type="dcterms:W3CDTF">2016-06-23T13:38:47Z</dcterms:created>
  <dcterms:modified xsi:type="dcterms:W3CDTF">2019-01-15T14:38:18Z</dcterms:modified>
</cp:coreProperties>
</file>