
<file path=[Content_Types].xml><?xml version="1.0" encoding="utf-8"?>
<Types xmlns="http://schemas.openxmlformats.org/package/2006/content-types">
  <Default Extension="png" ContentType="image/png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theme/theme1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96" r:id="rId3"/>
    <p:sldMasterId id="2147483708" r:id="rId4"/>
    <p:sldMasterId id="2147483720" r:id="rId5"/>
    <p:sldMasterId id="2147483732" r:id="rId6"/>
    <p:sldMasterId id="2147483744" r:id="rId7"/>
    <p:sldMasterId id="2147483756" r:id="rId8"/>
    <p:sldMasterId id="2147483768" r:id="rId9"/>
    <p:sldMasterId id="2147483780" r:id="rId10"/>
    <p:sldMasterId id="2147483792" r:id="rId11"/>
    <p:sldMasterId id="2147483804" r:id="rId12"/>
    <p:sldMasterId id="2147483816" r:id="rId13"/>
    <p:sldMasterId id="2147483828" r:id="rId14"/>
    <p:sldMasterId id="2147483840" r:id="rId15"/>
    <p:sldMasterId id="2147483852" r:id="rId16"/>
  </p:sldMasterIdLst>
  <p:notesMasterIdLst>
    <p:notesMasterId r:id="rId43"/>
  </p:notesMasterIdLst>
  <p:sldIdLst>
    <p:sldId id="257" r:id="rId17"/>
    <p:sldId id="258" r:id="rId18"/>
    <p:sldId id="281" r:id="rId19"/>
    <p:sldId id="282" r:id="rId20"/>
    <p:sldId id="280" r:id="rId21"/>
    <p:sldId id="259" r:id="rId22"/>
    <p:sldId id="260" r:id="rId23"/>
    <p:sldId id="261" r:id="rId24"/>
    <p:sldId id="283" r:id="rId25"/>
    <p:sldId id="263" r:id="rId26"/>
    <p:sldId id="264" r:id="rId27"/>
    <p:sldId id="265" r:id="rId28"/>
    <p:sldId id="266" r:id="rId29"/>
    <p:sldId id="267" r:id="rId30"/>
    <p:sldId id="268" r:id="rId31"/>
    <p:sldId id="269" r:id="rId32"/>
    <p:sldId id="270" r:id="rId33"/>
    <p:sldId id="271" r:id="rId34"/>
    <p:sldId id="272" r:id="rId35"/>
    <p:sldId id="273" r:id="rId36"/>
    <p:sldId id="274" r:id="rId37"/>
    <p:sldId id="275" r:id="rId38"/>
    <p:sldId id="276" r:id="rId39"/>
    <p:sldId id="277" r:id="rId40"/>
    <p:sldId id="278" r:id="rId41"/>
    <p:sldId id="279" r:id="rId42"/>
  </p:sldIdLst>
  <p:sldSz cx="9144000" cy="6858000" type="screen4x3"/>
  <p:notesSz cx="7077075" cy="9363075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55" autoAdjust="0"/>
    <p:restoredTop sz="94660"/>
  </p:normalViewPr>
  <p:slideViewPr>
    <p:cSldViewPr>
      <p:cViewPr>
        <p:scale>
          <a:sx n="90" d="100"/>
          <a:sy n="90" d="100"/>
        </p:scale>
        <p:origin x="-1314" y="-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2.xml"/><Relationship Id="rId26" Type="http://schemas.openxmlformats.org/officeDocument/2006/relationships/slide" Target="slides/slide10.xml"/><Relationship Id="rId39" Type="http://schemas.openxmlformats.org/officeDocument/2006/relationships/slide" Target="slides/slide23.xml"/><Relationship Id="rId21" Type="http://schemas.openxmlformats.org/officeDocument/2006/relationships/slide" Target="slides/slide5.xml"/><Relationship Id="rId34" Type="http://schemas.openxmlformats.org/officeDocument/2006/relationships/slide" Target="slides/slide18.xml"/><Relationship Id="rId42" Type="http://schemas.openxmlformats.org/officeDocument/2006/relationships/slide" Target="slides/slide26.xml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8.xml"/><Relationship Id="rId32" Type="http://schemas.openxmlformats.org/officeDocument/2006/relationships/slide" Target="slides/slide16.xml"/><Relationship Id="rId37" Type="http://schemas.openxmlformats.org/officeDocument/2006/relationships/slide" Target="slides/slide21.xml"/><Relationship Id="rId40" Type="http://schemas.openxmlformats.org/officeDocument/2006/relationships/slide" Target="slides/slide24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36" Type="http://schemas.openxmlformats.org/officeDocument/2006/relationships/slide" Target="slides/slide20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3.xml"/><Relationship Id="rId31" Type="http://schemas.openxmlformats.org/officeDocument/2006/relationships/slide" Target="slides/slide15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slide" Target="slides/slide14.xml"/><Relationship Id="rId35" Type="http://schemas.openxmlformats.org/officeDocument/2006/relationships/slide" Target="slides/slide19.xml"/><Relationship Id="rId43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slide" Target="slides/slide17.xml"/><Relationship Id="rId38" Type="http://schemas.openxmlformats.org/officeDocument/2006/relationships/slide" Target="slides/slide22.xml"/><Relationship Id="rId46" Type="http://schemas.openxmlformats.org/officeDocument/2006/relationships/theme" Target="theme/theme1.xml"/><Relationship Id="rId20" Type="http://schemas.openxmlformats.org/officeDocument/2006/relationships/slide" Target="slides/slide4.xml"/><Relationship Id="rId41" Type="http://schemas.openxmlformats.org/officeDocument/2006/relationships/slide" Target="slides/slide2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E215354C-AE9A-4CEC-87F5-59A6713CC057}" type="datetimeFigureOut">
              <a:rPr lang="es-CL" smtClean="0"/>
              <a:t>14-01-2019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1675"/>
            <a:ext cx="4683125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6" tIns="46968" rIns="93936" bIns="46968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3936" tIns="46968" rIns="93936" bIns="46968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08705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FFF9295E-3C88-40DF-975C-0B61BCBFD95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47007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>
                <a:solidFill>
                  <a:prstClr val="black"/>
                </a:solidFill>
              </a:rPr>
              <a:pPr/>
              <a:t>7</a:t>
            </a:fld>
            <a:endParaRPr lang="es-C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0716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33367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860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4531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466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23514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10126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53731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80170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32016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57648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598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0173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72640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955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8587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132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79647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41520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33944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25283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15239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1157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9979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8865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32045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6528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5133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6972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14494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625530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3270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316889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7092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133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573173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08523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350625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9276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225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714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527791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879378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131197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4739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022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591040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115881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125708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471787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582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7013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333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683801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805685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9171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178367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933830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54432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108928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81476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717640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0852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914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566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350660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310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582066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644374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917122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314074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856620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499805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677823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6402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7738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4024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4391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554290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412591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106609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945866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597340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747071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175134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740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0474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936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982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0025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7357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8545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293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151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88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0417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9988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6367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660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150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7091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5489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9515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37857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2768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778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617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10998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69271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670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47696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58136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58452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06408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28046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47666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274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9449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9254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10306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573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77005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41026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0923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347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01124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73189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24460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8050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246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2117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700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38605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70455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49652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89301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62734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02108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95653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59511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913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622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5451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52989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3339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12408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23466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94538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03970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4772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61192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64565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6248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955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9154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2654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82025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8892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90003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00707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58227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47711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7058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91977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2593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57852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354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5403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85903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2400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39945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52316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16387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2715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72203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071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81" name="Picture 57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768" y="-10959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5196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320" name="Picture 56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11704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0673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2344" name="Picture 56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1071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4950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3368" name="Picture 56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11704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4983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4392" name="Picture 56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11704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1794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5416" name="Picture 56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11704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6243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6440" name="Picture 56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11704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2474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7464" name="Picture 56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0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3202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128" name="Picture 56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613" y="31572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4241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152" name="Picture 56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522" y="20939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4057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176" name="Picture 56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4084" y="0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1759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200" name="Picture 56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0189" y="20939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4332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224" name="Picture 56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3241" y="0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8793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248" name="Picture 56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0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8841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272" name="Picture 56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297" y="31572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4500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96" name="Picture 56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244" y="20939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5124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5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0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6.xls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7.xls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8.xls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9.xls"/><Relationship Id="rId2" Type="http://schemas.openxmlformats.org/officeDocument/2006/relationships/slideLayout" Target="../slideLayouts/slideLayout57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0.xls"/><Relationship Id="rId2" Type="http://schemas.openxmlformats.org/officeDocument/2006/relationships/slideLayout" Target="../slideLayouts/slideLayout68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5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1.xls"/><Relationship Id="rId2" Type="http://schemas.openxmlformats.org/officeDocument/2006/relationships/slideLayout" Target="../slideLayouts/slideLayout79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16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2.xls"/><Relationship Id="rId2" Type="http://schemas.openxmlformats.org/officeDocument/2006/relationships/slideLayout" Target="../slideLayouts/slideLayout90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17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3.xls"/><Relationship Id="rId2" Type="http://schemas.openxmlformats.org/officeDocument/2006/relationships/slideLayout" Target="../slideLayouts/slideLayout101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18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4.xls"/><Relationship Id="rId2" Type="http://schemas.openxmlformats.org/officeDocument/2006/relationships/slideLayout" Target="../slideLayouts/slideLayout112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19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5.xls"/><Relationship Id="rId2" Type="http://schemas.openxmlformats.org/officeDocument/2006/relationships/slideLayout" Target="../slideLayouts/slideLayout123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20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6.xls"/><Relationship Id="rId2" Type="http://schemas.openxmlformats.org/officeDocument/2006/relationships/slideLayout" Target="../slideLayouts/slideLayout134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21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7.xls"/><Relationship Id="rId2" Type="http://schemas.openxmlformats.org/officeDocument/2006/relationships/slideLayout" Target="../slideLayouts/slideLayout145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22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8.xls"/><Relationship Id="rId2" Type="http://schemas.openxmlformats.org/officeDocument/2006/relationships/slideLayout" Target="../slideLayouts/slideLayout156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23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9.xls"/><Relationship Id="rId2" Type="http://schemas.openxmlformats.org/officeDocument/2006/relationships/slideLayout" Target="../slideLayouts/slideLayout156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24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20.xls"/><Relationship Id="rId2" Type="http://schemas.openxmlformats.org/officeDocument/2006/relationships/slideLayout" Target="../slideLayouts/slideLayout156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25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21.xls"/><Relationship Id="rId2" Type="http://schemas.openxmlformats.org/officeDocument/2006/relationships/slideLayout" Target="../slideLayouts/slideLayout167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26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7.emf"/><Relationship Id="rId4" Type="http://schemas.openxmlformats.org/officeDocument/2006/relationships/oleObject" Target="../embeddings/Hoja_de_c_lculo_de_Microsoft_Excel_97-20032.xls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3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4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5536" y="2276872"/>
            <a:ext cx="8280920" cy="2016224"/>
          </a:xfrm>
          <a:solidFill>
            <a:schemeClr val="bg1"/>
          </a:solidFill>
          <a:ln>
            <a:solidFill>
              <a:schemeClr val="bg1">
                <a:lumMod val="9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/>
          </a:sp3d>
        </p:spPr>
        <p:txBody>
          <a:bodyPr/>
          <a:lstStyle/>
          <a:p>
            <a:pPr algn="ctr"/>
            <a:r>
              <a:rPr lang="es-CL" sz="2000" b="1" dirty="0">
                <a:solidFill>
                  <a:prstClr val="black"/>
                </a:solidFill>
              </a:rPr>
              <a:t>EJECUCIÓN ACUMULADA DE GASTOS PRESUPUESTARIOS</a:t>
            </a:r>
            <a:r>
              <a:rPr lang="es-CL" sz="2000" b="1" dirty="0" smtClean="0">
                <a:latin typeface="+mn-lt"/>
              </a:rPr>
              <a:t/>
            </a:r>
            <a:br>
              <a:rPr lang="es-CL" sz="2000" b="1" dirty="0" smtClean="0">
                <a:latin typeface="+mn-lt"/>
              </a:rPr>
            </a:br>
            <a:r>
              <a:rPr lang="es-CL" sz="2000" b="1" dirty="0" smtClean="0">
                <a:latin typeface="+mn-lt"/>
              </a:rPr>
              <a:t>AL MES DE </a:t>
            </a:r>
            <a:r>
              <a:rPr lang="es-CL" sz="2000" b="1" dirty="0" smtClean="0">
                <a:latin typeface="+mn-lt"/>
              </a:rPr>
              <a:t>OCTUBRE </a:t>
            </a:r>
            <a:r>
              <a:rPr lang="es-CL" sz="2000" b="1" dirty="0" smtClean="0">
                <a:latin typeface="+mn-lt"/>
              </a:rPr>
              <a:t>DE 2018</a:t>
            </a:r>
            <a:br>
              <a:rPr lang="es-CL" sz="2000" b="1" dirty="0" smtClean="0">
                <a:latin typeface="+mn-lt"/>
              </a:rPr>
            </a:br>
            <a:r>
              <a:rPr lang="es-CL" sz="2000" b="1" dirty="0" smtClean="0">
                <a:latin typeface="+mn-lt"/>
              </a:rPr>
              <a:t>PARTIDA 13:</a:t>
            </a:r>
            <a:br>
              <a:rPr lang="es-CL" sz="2000" b="1" dirty="0" smtClean="0">
                <a:latin typeface="+mn-lt"/>
              </a:rPr>
            </a:br>
            <a:r>
              <a:rPr lang="es-CL" sz="2000" b="1" dirty="0" smtClean="0">
                <a:latin typeface="+mn-lt"/>
              </a:rPr>
              <a:t>MINISTERIO DE AGRICULTURA</a:t>
            </a:r>
            <a:endParaRPr lang="es-CL" sz="2000" b="1" dirty="0">
              <a:latin typeface="+mn-lt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923928" y="5661248"/>
            <a:ext cx="4536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1200" dirty="0">
                <a:solidFill>
                  <a:prstClr val="black"/>
                </a:solidFill>
              </a:rPr>
              <a:t>Valparaíso, </a:t>
            </a:r>
            <a:r>
              <a:rPr lang="es-CL" sz="1200" dirty="0" smtClean="0">
                <a:solidFill>
                  <a:prstClr val="black"/>
                </a:solidFill>
              </a:rPr>
              <a:t>diciembre </a:t>
            </a:r>
            <a:r>
              <a:rPr lang="es-CL" sz="1200" dirty="0" smtClean="0">
                <a:solidFill>
                  <a:prstClr val="black"/>
                </a:solidFill>
              </a:rPr>
              <a:t>2018</a:t>
            </a:r>
            <a:endParaRPr lang="es-CL" sz="1200" dirty="0">
              <a:solidFill>
                <a:prstClr val="black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5292080" y="0"/>
            <a:ext cx="3851920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white"/>
              </a:solidFill>
            </a:endParaRPr>
          </a:p>
        </p:txBody>
      </p:sp>
      <p:pic>
        <p:nvPicPr>
          <p:cNvPr id="18488" name="Picture 5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764704"/>
            <a:ext cx="6261709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702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67544" y="4648051"/>
            <a:ext cx="7155518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67544" y="1700808"/>
            <a:ext cx="7155518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323528" y="719478"/>
            <a:ext cx="8210798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OCTUBRE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2018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13. CAPÍTULO 01. PROGRAMA 02:  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INVESTIGACIÓN E INNOVACIÓN TECNOLÓGICA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SILVOAGROPECUARIA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6999432"/>
              </p:ext>
            </p:extLst>
          </p:nvPr>
        </p:nvGraphicFramePr>
        <p:xfrm>
          <a:off x="395536" y="2057003"/>
          <a:ext cx="8136904" cy="2524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11" name="Hoja de cálculo" r:id="rId3" imgW="7562985" imgH="2524035" progId="Excel.Sheet.8">
                  <p:embed/>
                </p:oleObj>
              </mc:Choice>
              <mc:Fallback>
                <p:oleObj name="Hoja de cálculo" r:id="rId3" imgW="7562985" imgH="252403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536" y="2057003"/>
                        <a:ext cx="8136904" cy="2524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9280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4792067"/>
            <a:ext cx="7174429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51100" y="1470978"/>
            <a:ext cx="7200800" cy="31564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377130" y="689326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OCTUBRE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2018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13. CAPÍTULO 02. PROGRAMA 01:  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OFICINA DE ESTUDIOS Y POLÍTICAS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AGRARIAS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4516058"/>
              </p:ext>
            </p:extLst>
          </p:nvPr>
        </p:nvGraphicFramePr>
        <p:xfrm>
          <a:off x="467544" y="1772816"/>
          <a:ext cx="8136904" cy="292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35" name="Hoja de cálculo" r:id="rId3" imgW="8020185" imgH="2924085" progId="Excel.Sheet.8">
                  <p:embed/>
                </p:oleObj>
              </mc:Choice>
              <mc:Fallback>
                <p:oleObj name="Hoja de cálculo" r:id="rId3" imgW="8020185" imgH="292408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772816"/>
                        <a:ext cx="8136904" cy="2924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28742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39552" y="6381328"/>
            <a:ext cx="8014371" cy="288032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39552" y="1273009"/>
            <a:ext cx="7910408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                                                                                               1 de 2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389357" y="620688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OCTUBRE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2018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13. CAPÍTULO 03. PROGRAMA 01:  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INSTITUTO DE DESARROLLO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AGROPECUARIO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6433815"/>
              </p:ext>
            </p:extLst>
          </p:nvPr>
        </p:nvGraphicFramePr>
        <p:xfrm>
          <a:off x="395536" y="1641447"/>
          <a:ext cx="8208911" cy="45958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59" name="Hoja de cálculo" r:id="rId3" imgW="7858057" imgH="5352960" progId="Excel.Sheet.8">
                  <p:embed/>
                </p:oleObj>
              </mc:Choice>
              <mc:Fallback>
                <p:oleObj name="Hoja de cálculo" r:id="rId3" imgW="7858057" imgH="535296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536" y="1641447"/>
                        <a:ext cx="8208911" cy="45958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49860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67544" y="6237312"/>
            <a:ext cx="8014371" cy="288032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67544" y="1340768"/>
            <a:ext cx="7910408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                                                                                                2 de 2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389357" y="620688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OCTUBRE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2018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13. CAPÍTULO 03. PROGRAMA 01:  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INSTITUTO DE DESARROLLO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AGROPECUARIO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6076228"/>
              </p:ext>
            </p:extLst>
          </p:nvPr>
        </p:nvGraphicFramePr>
        <p:xfrm>
          <a:off x="467544" y="1664171"/>
          <a:ext cx="8136904" cy="442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1" name="Hoja de cálculo" r:id="rId3" imgW="7858057" imgH="4429125" progId="Excel.Sheet.8">
                  <p:embed/>
                </p:oleObj>
              </mc:Choice>
              <mc:Fallback>
                <p:oleObj name="Hoja de cálculo" r:id="rId3" imgW="7858057" imgH="442912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664171"/>
                        <a:ext cx="8136904" cy="4429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4545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67544" y="5853905"/>
            <a:ext cx="6849554" cy="239391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39552" y="1271913"/>
            <a:ext cx="6849554" cy="35688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389357" y="620688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OCTUBRE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2018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13. CAPÍTULO 04. PROGRAMA 01:  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SERVICIO AGRÍCOLA Y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GANADERO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4957539"/>
              </p:ext>
            </p:extLst>
          </p:nvPr>
        </p:nvGraphicFramePr>
        <p:xfrm>
          <a:off x="467544" y="1599406"/>
          <a:ext cx="8136904" cy="413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08" name="Hoja de cálculo" r:id="rId3" imgW="7858057" imgH="4133940" progId="Excel.Sheet.8">
                  <p:embed/>
                </p:oleObj>
              </mc:Choice>
              <mc:Fallback>
                <p:oleObj name="Hoja de cálculo" r:id="rId3" imgW="7858057" imgH="413394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599406"/>
                        <a:ext cx="8136904" cy="4133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0909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67544" y="3855963"/>
            <a:ext cx="7514896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67544" y="1556792"/>
            <a:ext cx="7497626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10798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OCTUBRE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2018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13. CAPÍTULO 04. PROGRAMA 04:  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INSPECCIONES EXPORTACIONES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SILVOAGROPECUARIAS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9982136"/>
              </p:ext>
            </p:extLst>
          </p:nvPr>
        </p:nvGraphicFramePr>
        <p:xfrm>
          <a:off x="467544" y="1916832"/>
          <a:ext cx="8136904" cy="184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34" name="Hoja de cálculo" r:id="rId3" imgW="7858057" imgH="1847940" progId="Excel.Sheet.8">
                  <p:embed/>
                </p:oleObj>
              </mc:Choice>
              <mc:Fallback>
                <p:oleObj name="Hoja de cálculo" r:id="rId3" imgW="7858057" imgH="184794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916832"/>
                        <a:ext cx="8136904" cy="1847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3406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4504035"/>
            <a:ext cx="7137586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6" y="1340768"/>
            <a:ext cx="7641642" cy="288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389357" y="620688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OCTUBRE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2018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13. CAPÍTULO 04. PROGRAMA 05:  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DESARROLLO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GANADERO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953690"/>
              </p:ext>
            </p:extLst>
          </p:nvPr>
        </p:nvGraphicFramePr>
        <p:xfrm>
          <a:off x="395536" y="1628800"/>
          <a:ext cx="8208912" cy="276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57" name="Hoja de cálculo" r:id="rId3" imgW="7858057" imgH="2762340" progId="Excel.Sheet.8">
                  <p:embed/>
                </p:oleObj>
              </mc:Choice>
              <mc:Fallback>
                <p:oleObj name="Hoja de cálculo" r:id="rId3" imgW="7858057" imgH="276234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536" y="1628800"/>
                        <a:ext cx="8208912" cy="2762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2730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4071987"/>
            <a:ext cx="7569634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67544" y="1340768"/>
            <a:ext cx="7569634" cy="288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389357" y="620688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OCTUBRE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2018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13. CAPÍTULO 04. PROGRAMA 06:  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VIGILANCIA Y CONTROL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SILVOAGRÍCOLA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7024994"/>
              </p:ext>
            </p:extLst>
          </p:nvPr>
        </p:nvGraphicFramePr>
        <p:xfrm>
          <a:off x="467544" y="1628800"/>
          <a:ext cx="8136904" cy="230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2" name="Hoja de cálculo" r:id="rId3" imgW="7858057" imgH="2305140" progId="Excel.Sheet.8">
                  <p:embed/>
                </p:oleObj>
              </mc:Choice>
              <mc:Fallback>
                <p:oleObj name="Hoja de cálculo" r:id="rId3" imgW="7858057" imgH="230514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628800"/>
                        <a:ext cx="8136904" cy="2305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6250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86742" y="4221088"/>
            <a:ext cx="7569634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6" y="1340768"/>
            <a:ext cx="7660896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389357" y="620688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OCTUBRE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2018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13. CAPÍTULO 04. PROGRAMA 07:  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DE CONTROLES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FRONTERIZOS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8598689"/>
              </p:ext>
            </p:extLst>
          </p:nvPr>
        </p:nvGraphicFramePr>
        <p:xfrm>
          <a:off x="395536" y="1700808"/>
          <a:ext cx="8208912" cy="2457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06" name="Hoja de cálculo" r:id="rId3" imgW="7858057" imgH="2457450" progId="Excel.Sheet.8">
                  <p:embed/>
                </p:oleObj>
              </mc:Choice>
              <mc:Fallback>
                <p:oleObj name="Hoja de cálculo" r:id="rId3" imgW="7858057" imgH="245745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536" y="1700808"/>
                        <a:ext cx="8208912" cy="2457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6737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4864075"/>
            <a:ext cx="7344816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6" y="1484784"/>
            <a:ext cx="7569634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389357" y="497577"/>
            <a:ext cx="8210798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OCTUBRE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2018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13. CAPÍTULO 04. PROGRAMA 08:  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GESTIÓN Y CONSERVACIÓN DE RECURSOS NATURALES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RENOVABLES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7331716"/>
              </p:ext>
            </p:extLst>
          </p:nvPr>
        </p:nvGraphicFramePr>
        <p:xfrm>
          <a:off x="467544" y="1844824"/>
          <a:ext cx="8136904" cy="293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30" name="Hoja de cálculo" r:id="rId3" imgW="7858057" imgH="2933790" progId="Excel.Sheet.8">
                  <p:embed/>
                </p:oleObj>
              </mc:Choice>
              <mc:Fallback>
                <p:oleObj name="Hoja de cálculo" r:id="rId3" imgW="7858057" imgH="293379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844824"/>
                        <a:ext cx="8136904" cy="293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1297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268760"/>
            <a:ext cx="8229600" cy="518457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algn="just"/>
            <a:endParaRPr lang="es-CL" sz="1400" b="1" dirty="0" smtClean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r>
              <a:rPr lang="es-CL" sz="1400" dirty="0">
                <a:solidFill>
                  <a:prstClr val="black"/>
                </a:solidFill>
                <a:ea typeface="+mn-ea"/>
                <a:cs typeface="+mn-cs"/>
              </a:rPr>
              <a:t>La </a:t>
            </a:r>
            <a:r>
              <a:rPr lang="es-CL" sz="1400" dirty="0" smtClean="0">
                <a:solidFill>
                  <a:prstClr val="black"/>
                </a:solidFill>
                <a:ea typeface="+mn-ea"/>
                <a:cs typeface="+mn-cs"/>
              </a:rPr>
              <a:t>ejecución </a:t>
            </a:r>
            <a:r>
              <a:rPr lang="es-CL" sz="1400" dirty="0">
                <a:solidFill>
                  <a:prstClr val="black"/>
                </a:solidFill>
                <a:ea typeface="+mn-ea"/>
                <a:cs typeface="+mn-cs"/>
              </a:rPr>
              <a:t>del Ministerio</a:t>
            </a:r>
            <a:r>
              <a:rPr lang="es-CL" sz="1400" dirty="0" smtClean="0">
                <a:solidFill>
                  <a:prstClr val="black"/>
                </a:solidFill>
                <a:ea typeface="+mn-ea"/>
                <a:cs typeface="+mn-cs"/>
              </a:rPr>
              <a:t>, acumulada al mes </a:t>
            </a:r>
            <a:r>
              <a:rPr lang="es-CL" sz="1400" dirty="0">
                <a:solidFill>
                  <a:prstClr val="black"/>
                </a:solidFill>
                <a:ea typeface="+mn-ea"/>
                <a:cs typeface="+mn-cs"/>
              </a:rPr>
              <a:t>de </a:t>
            </a:r>
            <a:r>
              <a:rPr lang="es-CL" sz="1400" dirty="0" smtClean="0">
                <a:solidFill>
                  <a:prstClr val="black"/>
                </a:solidFill>
                <a:ea typeface="+mn-ea"/>
                <a:cs typeface="+mn-cs"/>
              </a:rPr>
              <a:t>octubre </a:t>
            </a:r>
            <a:r>
              <a:rPr lang="es-CL" sz="1400" dirty="0" smtClean="0">
                <a:solidFill>
                  <a:prstClr val="black"/>
                </a:solidFill>
                <a:ea typeface="+mn-ea"/>
                <a:cs typeface="+mn-cs"/>
              </a:rPr>
              <a:t>fue de</a:t>
            </a:r>
            <a:r>
              <a:rPr lang="es-CL" sz="1400" b="1" dirty="0" smtClean="0">
                <a:solidFill>
                  <a:prstClr val="black"/>
                </a:solidFill>
                <a:ea typeface="+mn-ea"/>
                <a:cs typeface="+mn-cs"/>
              </a:rPr>
              <a:t> $</a:t>
            </a:r>
            <a:r>
              <a:rPr lang="es-CL" sz="1400" b="1" dirty="0" smtClean="0">
                <a:solidFill>
                  <a:prstClr val="black"/>
                </a:solidFill>
                <a:ea typeface="+mn-ea"/>
                <a:cs typeface="+mn-cs"/>
              </a:rPr>
              <a:t>494.120 </a:t>
            </a:r>
            <a:r>
              <a:rPr lang="es-CL" sz="1400" b="1" dirty="0" smtClean="0">
                <a:solidFill>
                  <a:prstClr val="black"/>
                </a:solidFill>
                <a:ea typeface="+mn-ea"/>
                <a:cs typeface="+mn-cs"/>
              </a:rPr>
              <a:t>millones</a:t>
            </a:r>
            <a:r>
              <a:rPr lang="es-CL" sz="1400" dirty="0">
                <a:solidFill>
                  <a:prstClr val="black"/>
                </a:solidFill>
                <a:ea typeface="+mn-ea"/>
                <a:cs typeface="+mn-cs"/>
              </a:rPr>
              <a:t>, es decir, un </a:t>
            </a:r>
            <a:r>
              <a:rPr lang="es-CL" sz="1400" dirty="0" smtClean="0">
                <a:solidFill>
                  <a:prstClr val="black"/>
                </a:solidFill>
                <a:ea typeface="+mn-ea"/>
                <a:cs typeface="+mn-cs"/>
              </a:rPr>
              <a:t>79% </a:t>
            </a:r>
            <a:r>
              <a:rPr lang="es-CL" sz="1400" dirty="0">
                <a:solidFill>
                  <a:prstClr val="black"/>
                </a:solidFill>
                <a:ea typeface="+mn-ea"/>
                <a:cs typeface="+mn-cs"/>
              </a:rPr>
              <a:t>respecto de la ley </a:t>
            </a:r>
            <a:r>
              <a:rPr lang="es-CL" sz="1400" dirty="0" smtClean="0">
                <a:solidFill>
                  <a:prstClr val="black"/>
                </a:solidFill>
                <a:ea typeface="+mn-ea"/>
                <a:cs typeface="+mn-cs"/>
              </a:rPr>
              <a:t>vigente.</a:t>
            </a: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CL" sz="1400" dirty="0" smtClean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r>
              <a:rPr lang="es-MX" sz="1400" dirty="0" smtClean="0">
                <a:solidFill>
                  <a:prstClr val="black"/>
                </a:solidFill>
                <a:ea typeface="+mn-ea"/>
                <a:cs typeface="+mn-cs"/>
              </a:rPr>
              <a:t>Respecto a las Iniciativas de Inversión, con recursos aprobados por $5.996 se observó un </a:t>
            </a:r>
            <a:r>
              <a:rPr lang="es-MX" sz="1400" dirty="0" smtClean="0">
                <a:solidFill>
                  <a:prstClr val="black"/>
                </a:solidFill>
                <a:ea typeface="+mn-ea"/>
                <a:cs typeface="+mn-cs"/>
              </a:rPr>
              <a:t>41% </a:t>
            </a:r>
            <a:r>
              <a:rPr lang="es-MX" sz="1400" dirty="0" smtClean="0">
                <a:solidFill>
                  <a:prstClr val="black"/>
                </a:solidFill>
                <a:ea typeface="+mn-ea"/>
                <a:cs typeface="+mn-cs"/>
              </a:rPr>
              <a:t>de avance presupuestario .</a:t>
            </a: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MX" sz="1400" dirty="0" smtClean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r>
              <a:rPr lang="es-CL" sz="1400" dirty="0" smtClean="0">
                <a:solidFill>
                  <a:prstClr val="black"/>
                </a:solidFill>
              </a:rPr>
              <a:t>El </a:t>
            </a:r>
            <a:r>
              <a:rPr lang="es-CL" sz="1400" b="1" dirty="0">
                <a:solidFill>
                  <a:prstClr val="black"/>
                </a:solidFill>
              </a:rPr>
              <a:t>INDAP</a:t>
            </a:r>
            <a:r>
              <a:rPr lang="es-CL" sz="1400" dirty="0">
                <a:solidFill>
                  <a:prstClr val="black"/>
                </a:solidFill>
              </a:rPr>
              <a:t>, que concentra </a:t>
            </a:r>
            <a:r>
              <a:rPr lang="es-CL" sz="1400" dirty="0" smtClean="0">
                <a:solidFill>
                  <a:prstClr val="black"/>
                </a:solidFill>
              </a:rPr>
              <a:t>la mayor parte </a:t>
            </a:r>
            <a:r>
              <a:rPr lang="es-CL" sz="1400" dirty="0">
                <a:solidFill>
                  <a:prstClr val="black"/>
                </a:solidFill>
              </a:rPr>
              <a:t>de los recursos ministeriales, presentó </a:t>
            </a:r>
            <a:r>
              <a:rPr lang="es-CL" sz="1400" dirty="0" smtClean="0">
                <a:solidFill>
                  <a:prstClr val="black"/>
                </a:solidFill>
              </a:rPr>
              <a:t>un gasto de $</a:t>
            </a:r>
            <a:r>
              <a:rPr lang="es-CL" sz="1400" dirty="0" smtClean="0">
                <a:solidFill>
                  <a:prstClr val="black"/>
                </a:solidFill>
              </a:rPr>
              <a:t>232.056 </a:t>
            </a:r>
            <a:r>
              <a:rPr lang="es-CL" sz="1400" dirty="0" smtClean="0">
                <a:solidFill>
                  <a:prstClr val="black"/>
                </a:solidFill>
              </a:rPr>
              <a:t>millones, que equivale a un </a:t>
            </a:r>
            <a:r>
              <a:rPr lang="es-CL" sz="1400" dirty="0" smtClean="0">
                <a:solidFill>
                  <a:prstClr val="black"/>
                </a:solidFill>
              </a:rPr>
              <a:t>82% </a:t>
            </a:r>
            <a:r>
              <a:rPr lang="es-CL" sz="1400" dirty="0" smtClean="0">
                <a:solidFill>
                  <a:prstClr val="black"/>
                </a:solidFill>
              </a:rPr>
              <a:t>de avance presupuestario.</a:t>
            </a: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CL" sz="1400" dirty="0" smtClean="0">
              <a:solidFill>
                <a:prstClr val="black"/>
              </a:solidFill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r>
              <a:rPr lang="es-CL" sz="1400" dirty="0" smtClean="0">
                <a:solidFill>
                  <a:prstClr val="black"/>
                </a:solidFill>
              </a:rPr>
              <a:t>Respecto </a:t>
            </a:r>
            <a:r>
              <a:rPr lang="es-CL" sz="1400" dirty="0">
                <a:solidFill>
                  <a:prstClr val="black"/>
                </a:solidFill>
              </a:rPr>
              <a:t>a la deuda flotante, correspondiente a los recursos para cancelar obligaciones contraídas en el ejercicio presupuestario anterior, </a:t>
            </a:r>
            <a:r>
              <a:rPr lang="es-CL" sz="1400" dirty="0" smtClean="0">
                <a:solidFill>
                  <a:prstClr val="black"/>
                </a:solidFill>
              </a:rPr>
              <a:t>se han incluido recursos adicionales por $16.135 millones.</a:t>
            </a: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CL" sz="1400" dirty="0">
              <a:solidFill>
                <a:prstClr val="black"/>
              </a:solidFill>
            </a:endParaRPr>
          </a:p>
          <a:p>
            <a:pPr marL="342900" indent="-342900" algn="just">
              <a:spcBef>
                <a:spcPts val="0"/>
              </a:spcBef>
              <a:buFont typeface="+mj-lt"/>
              <a:buAutoNum type="arabicPeriod"/>
            </a:pPr>
            <a:r>
              <a:rPr lang="es-MX" sz="1400" dirty="0" smtClean="0">
                <a:solidFill>
                  <a:prstClr val="black"/>
                </a:solidFill>
              </a:rPr>
              <a:t>En </a:t>
            </a:r>
            <a:r>
              <a:rPr lang="es-MX" sz="1400" dirty="0">
                <a:solidFill>
                  <a:prstClr val="black"/>
                </a:solidFill>
              </a:rPr>
              <a:t>cuanto a las </a:t>
            </a:r>
            <a:r>
              <a:rPr lang="es-MX" sz="1400" b="1" dirty="0">
                <a:solidFill>
                  <a:prstClr val="black"/>
                </a:solidFill>
              </a:rPr>
              <a:t>modificaciones presupuestaria</a:t>
            </a:r>
            <a:r>
              <a:rPr lang="es-MX" sz="1400" dirty="0">
                <a:solidFill>
                  <a:prstClr val="black"/>
                </a:solidFill>
              </a:rPr>
              <a:t>, </a:t>
            </a:r>
            <a:r>
              <a:rPr lang="es-MX" sz="1400" dirty="0" smtClean="0">
                <a:solidFill>
                  <a:prstClr val="black"/>
                </a:solidFill>
              </a:rPr>
              <a:t>se destacan los aumentos en el Programa 01 de la Corporación Nacional Forestal, por $</a:t>
            </a:r>
            <a:r>
              <a:rPr lang="es-MX" sz="1400" dirty="0" smtClean="0">
                <a:solidFill>
                  <a:prstClr val="black"/>
                </a:solidFill>
              </a:rPr>
              <a:t>17.148 </a:t>
            </a:r>
            <a:r>
              <a:rPr lang="es-MX" sz="1400" dirty="0" smtClean="0">
                <a:solidFill>
                  <a:prstClr val="black"/>
                </a:solidFill>
              </a:rPr>
              <a:t>millones, en el Programa 01 del Servicio Agrícola y ganadero por $6.129 millones, y en el Instituto de Desarrollo Agropecuario, por $4.539 millones. Se observa además, una disminución en la disponibilidad de recursos para la Oficina de Estudios y Políticas Agrarias por $203 millones.</a:t>
            </a:r>
            <a:endParaRPr lang="es-CL" sz="1600" dirty="0" smtClean="0">
              <a:solidFill>
                <a:prstClr val="black"/>
              </a:solidFill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CL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lvl="0" algn="just">
              <a:spcBef>
                <a:spcPts val="0"/>
              </a:spcBef>
            </a:pPr>
            <a:endParaRPr lang="es-CL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MX" sz="1600" dirty="0" smtClean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MX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CL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indent="-342900" algn="just">
              <a:buFont typeface="+mj-lt"/>
              <a:buAutoNum type="arabicPeriod"/>
            </a:pPr>
            <a:endParaRPr lang="es-CL" sz="1600" dirty="0">
              <a:solidFill>
                <a:prstClr val="black"/>
              </a:solidFill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OCTUBRE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 MINISTERIO DE AGRICULTURA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0774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23528" y="3783955"/>
            <a:ext cx="7297862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23528" y="1340769"/>
            <a:ext cx="7713650" cy="288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389357" y="620688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OCTUBRE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2018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13. CAPÍTULO 04. PROGRAMA 09: 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LABORATORIOS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3508647"/>
              </p:ext>
            </p:extLst>
          </p:nvPr>
        </p:nvGraphicFramePr>
        <p:xfrm>
          <a:off x="395536" y="1700808"/>
          <a:ext cx="8208912" cy="200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54" name="Hoja de cálculo" r:id="rId3" imgW="7858057" imgH="2000250" progId="Excel.Sheet.8">
                  <p:embed/>
                </p:oleObj>
              </mc:Choice>
              <mc:Fallback>
                <p:oleObj name="Hoja de cálculo" r:id="rId3" imgW="7858057" imgH="200025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536" y="1700808"/>
                        <a:ext cx="8208912" cy="2000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7347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67544" y="5080099"/>
            <a:ext cx="7353610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6" y="1317476"/>
            <a:ext cx="7353610" cy="22767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389357" y="620688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OCTUBRE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2018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13. CAPÍTULO 05. PROGRAMA 01:  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CORPORACIÓN NACIONAL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FORESTAL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3254266"/>
              </p:ext>
            </p:extLst>
          </p:nvPr>
        </p:nvGraphicFramePr>
        <p:xfrm>
          <a:off x="467544" y="1628800"/>
          <a:ext cx="8136904" cy="337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78" name="Hoja de cálculo" r:id="rId3" imgW="7858057" imgH="3371850" progId="Excel.Sheet.8">
                  <p:embed/>
                </p:oleObj>
              </mc:Choice>
              <mc:Fallback>
                <p:oleObj name="Hoja de cálculo" r:id="rId3" imgW="7858057" imgH="337185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628800"/>
                        <a:ext cx="8136904" cy="3371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96485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4509120"/>
            <a:ext cx="7416824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6" y="1340768"/>
            <a:ext cx="7488832" cy="288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389357" y="620688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OCTUBRE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2018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13. CAPÍTULO 05. PROGRAMA 03:  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DE MANEJO DEL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FUEGO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0159145"/>
              </p:ext>
            </p:extLst>
          </p:nvPr>
        </p:nvGraphicFramePr>
        <p:xfrm>
          <a:off x="395536" y="1674862"/>
          <a:ext cx="8280920" cy="276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02" name="Hoja de cálculo" r:id="rId3" imgW="7858057" imgH="2762340" progId="Excel.Sheet.8">
                  <p:embed/>
                </p:oleObj>
              </mc:Choice>
              <mc:Fallback>
                <p:oleObj name="Hoja de cálculo" r:id="rId3" imgW="7858057" imgH="276234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536" y="1674862"/>
                        <a:ext cx="8280920" cy="2762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52228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5080099"/>
            <a:ext cx="7416824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6" y="1317476"/>
            <a:ext cx="7488832" cy="22767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389357" y="620688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OCTUBRE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2018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13. CAPÍTULO 05. PROGRAMA 04:  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ÁREAS SILVESTRES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PROTEGIDAS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7898750"/>
              </p:ext>
            </p:extLst>
          </p:nvPr>
        </p:nvGraphicFramePr>
        <p:xfrm>
          <a:off x="395536" y="1628800"/>
          <a:ext cx="8208912" cy="337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26" name="Hoja de cálculo" r:id="rId3" imgW="7858057" imgH="3371850" progId="Excel.Sheet.8">
                  <p:embed/>
                </p:oleObj>
              </mc:Choice>
              <mc:Fallback>
                <p:oleObj name="Hoja de cálculo" r:id="rId3" imgW="7858057" imgH="337185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536" y="1628800"/>
                        <a:ext cx="8208912" cy="3371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9428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4360019"/>
            <a:ext cx="7416824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23528" y="1340768"/>
            <a:ext cx="7488832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389357" y="620688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OCTUBRE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2018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13. CAPÍTULO 05. PROGRAMA 05:  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GESTIÓN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FORESTAL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6191246"/>
              </p:ext>
            </p:extLst>
          </p:nvPr>
        </p:nvGraphicFramePr>
        <p:xfrm>
          <a:off x="395536" y="1628800"/>
          <a:ext cx="8280920" cy="2609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51" name="Hoja de cálculo" r:id="rId3" imgW="7858057" imgH="2609760" progId="Excel.Sheet.8">
                  <p:embed/>
                </p:oleObj>
              </mc:Choice>
              <mc:Fallback>
                <p:oleObj name="Hoja de cálculo" r:id="rId3" imgW="7858057" imgH="260976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536" y="1628800"/>
                        <a:ext cx="8280920" cy="2609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41436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3284984"/>
            <a:ext cx="7416824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6" y="1317476"/>
            <a:ext cx="7488832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389357" y="620688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OCTUBRE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2018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13. CAPÍTULO 05. PROGRAMA 06:  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 DE ARBORIZACIÓN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URBANA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6566745"/>
              </p:ext>
            </p:extLst>
          </p:nvPr>
        </p:nvGraphicFramePr>
        <p:xfrm>
          <a:off x="395536" y="1628800"/>
          <a:ext cx="8208912" cy="155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73" name="Hoja de cálculo" r:id="rId3" imgW="7858057" imgH="1552485" progId="Excel.Sheet.8">
                  <p:embed/>
                </p:oleObj>
              </mc:Choice>
              <mc:Fallback>
                <p:oleObj name="Hoja de cálculo" r:id="rId3" imgW="7858057" imgH="155248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536" y="1628800"/>
                        <a:ext cx="8208912" cy="1552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3469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6376243"/>
            <a:ext cx="7416824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6" y="1250043"/>
            <a:ext cx="7488832" cy="30674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67544" y="620712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OCTUBRE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2018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13. CAPÍTULO 06. PROGRAMA 01:  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COMISIÓN NACIONAL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RIEGO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0385508"/>
              </p:ext>
            </p:extLst>
          </p:nvPr>
        </p:nvGraphicFramePr>
        <p:xfrm>
          <a:off x="467544" y="1565870"/>
          <a:ext cx="8208912" cy="474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98" name="Hoja de cálculo" r:id="rId3" imgW="7858057" imgH="4743450" progId="Excel.Sheet.8">
                  <p:embed/>
                </p:oleObj>
              </mc:Choice>
              <mc:Fallback>
                <p:oleObj name="Hoja de cálculo" r:id="rId3" imgW="7858057" imgH="474345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565870"/>
                        <a:ext cx="8208912" cy="4743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6246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Gastos Acumulada al Mes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OCTUBRE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Agricultura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268760"/>
            <a:ext cx="8229600" cy="518457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algn="just"/>
            <a:endParaRPr lang="es-CL" sz="1600" b="1" dirty="0" smtClean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 startAt="6"/>
            </a:pPr>
            <a:r>
              <a:rPr lang="es-CL" sz="1600" dirty="0" smtClean="0">
                <a:solidFill>
                  <a:prstClr val="black"/>
                </a:solidFill>
                <a:ea typeface="+mn-ea"/>
                <a:cs typeface="+mn-cs"/>
              </a:rPr>
              <a:t>Respecto a las transferencias corrientes del INDAP, se informa lo que sigue:</a:t>
            </a: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 startAt="6"/>
            </a:pPr>
            <a:endParaRPr lang="es-CL" sz="1600" dirty="0" smtClean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 startAt="6"/>
            </a:pPr>
            <a:endParaRPr lang="es-CL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 startAt="6"/>
            </a:pPr>
            <a:endParaRPr lang="es-MX" sz="1600" dirty="0" smtClean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 startAt="6"/>
            </a:pPr>
            <a:endParaRPr lang="es-MX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 startAt="6"/>
            </a:pPr>
            <a:endParaRPr lang="es-CL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indent="-342900" algn="just">
              <a:buFont typeface="+mj-lt"/>
              <a:buAutoNum type="arabicPeriod" startAt="6"/>
            </a:pPr>
            <a:endParaRPr lang="es-CL" sz="1600" dirty="0">
              <a:solidFill>
                <a:prstClr val="black"/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8" y="579457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OCTUBRE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2018 </a:t>
            </a:r>
            <a:b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 MINISTERIO DE AGRICULTURA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6808799"/>
              </p:ext>
            </p:extLst>
          </p:nvPr>
        </p:nvGraphicFramePr>
        <p:xfrm>
          <a:off x="1466850" y="2330177"/>
          <a:ext cx="6210300" cy="246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65" name="Hoja de cálculo" r:id="rId3" imgW="6210300" imgH="2466885" progId="Excel.Sheet.12">
                  <p:embed/>
                </p:oleObj>
              </mc:Choice>
              <mc:Fallback>
                <p:oleObj name="Hoja de cálculo" r:id="rId3" imgW="6210300" imgH="246688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66850" y="2330177"/>
                        <a:ext cx="6210300" cy="2466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88557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268760"/>
            <a:ext cx="8229600" cy="518457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algn="just"/>
            <a:endParaRPr lang="es-CL" sz="1600" b="1" dirty="0" smtClean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 startAt="7"/>
            </a:pPr>
            <a:r>
              <a:rPr lang="es-CL" sz="1600" dirty="0" smtClean="0">
                <a:solidFill>
                  <a:prstClr val="black"/>
                </a:solidFill>
                <a:ea typeface="+mn-ea"/>
                <a:cs typeface="+mn-cs"/>
              </a:rPr>
              <a:t>Respecto a las transferencias de capital del INDAP, se informa lo que sigue:</a:t>
            </a: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 startAt="7"/>
            </a:pPr>
            <a:endParaRPr lang="es-CL" sz="1600" dirty="0" smtClean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 startAt="7"/>
            </a:pPr>
            <a:endParaRPr lang="es-CL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 startAt="7"/>
            </a:pPr>
            <a:endParaRPr lang="es-MX" sz="1600" dirty="0" smtClean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 startAt="7"/>
            </a:pPr>
            <a:endParaRPr lang="es-MX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 startAt="7"/>
            </a:pPr>
            <a:endParaRPr lang="es-CL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indent="-342900" algn="just">
              <a:buFont typeface="+mj-lt"/>
              <a:buAutoNum type="arabicPeriod" startAt="7"/>
            </a:pPr>
            <a:endParaRPr lang="es-CL" sz="1600" dirty="0">
              <a:solidFill>
                <a:prstClr val="black"/>
              </a:solidFill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14338" y="579457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OCTUBRE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2018 </a:t>
            </a:r>
            <a:b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 MINISTERIO DE AGRICULTURA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8940508"/>
              </p:ext>
            </p:extLst>
          </p:nvPr>
        </p:nvGraphicFramePr>
        <p:xfrm>
          <a:off x="1466850" y="2348880"/>
          <a:ext cx="6210300" cy="183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9" name="Hoja de cálculo" r:id="rId3" imgW="6210300" imgH="1838235" progId="Excel.Sheet.12">
                  <p:embed/>
                </p:oleObj>
              </mc:Choice>
              <mc:Fallback>
                <p:oleObj name="Hoja de cálculo" r:id="rId3" imgW="6210300" imgH="183823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66850" y="2348880"/>
                        <a:ext cx="6210300" cy="1838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83123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268760"/>
            <a:ext cx="8229600" cy="518457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MX" sz="1600" dirty="0" smtClean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MX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CL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indent="-342900" algn="just">
              <a:buFont typeface="+mj-lt"/>
              <a:buAutoNum type="arabicPeriod"/>
            </a:pPr>
            <a:endParaRPr lang="es-CL" sz="1600" dirty="0">
              <a:solidFill>
                <a:prstClr val="black"/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6224" y="14127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Comportamiento de la Ejecución Presupuestaria de la Partida </a:t>
            </a:r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2017 – 2018 (En pesos)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251520" y="665985"/>
            <a:ext cx="8210799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OCTUBRE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2018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 MINISTERIO DE AGRICULTURA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9753" y="1978596"/>
            <a:ext cx="4010719" cy="2386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70088"/>
            <a:ext cx="4010719" cy="2395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7207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67544" y="4504035"/>
            <a:ext cx="7758063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67544" y="1461492"/>
            <a:ext cx="7493520" cy="3833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2018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405026" y="795481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OCTUBRE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2018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 MINISTERIO DE AGRICULTURA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2432447"/>
              </p:ext>
            </p:extLst>
          </p:nvPr>
        </p:nvGraphicFramePr>
        <p:xfrm>
          <a:off x="467544" y="1783829"/>
          <a:ext cx="8136904" cy="2581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10" name="Hoja de cálculo" r:id="rId3" imgW="7410585" imgH="2581185" progId="Excel.Sheet.8">
                  <p:embed/>
                </p:oleObj>
              </mc:Choice>
              <mc:Fallback>
                <p:oleObj name="Hoja de cálculo" r:id="rId3" imgW="7410585" imgH="258118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783829"/>
                        <a:ext cx="8136904" cy="2581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84351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3 Marcador de pie de página"/>
          <p:cNvSpPr txBox="1">
            <a:spLocks/>
          </p:cNvSpPr>
          <p:nvPr/>
        </p:nvSpPr>
        <p:spPr>
          <a:xfrm>
            <a:off x="611560" y="5224115"/>
            <a:ext cx="7521792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39552" y="1293727"/>
            <a:ext cx="7543582" cy="33507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2018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395536" y="616054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OCTUBRE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2018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 RESUMEN POR CAPÍTULOS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056268"/>
              </p:ext>
            </p:extLst>
          </p:nvPr>
        </p:nvGraphicFramePr>
        <p:xfrm>
          <a:off x="395535" y="1676400"/>
          <a:ext cx="8208913" cy="350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09" name="Hoja de cálculo" r:id="rId4" imgW="9048885" imgH="3505290" progId="Excel.Sheet.8">
                  <p:embed/>
                </p:oleObj>
              </mc:Choice>
              <mc:Fallback>
                <p:oleObj name="Hoja de cálculo" r:id="rId4" imgW="9048885" imgH="350529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5535" y="1676400"/>
                        <a:ext cx="8208913" cy="3505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19848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4725144"/>
            <a:ext cx="7641642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6" y="1533500"/>
            <a:ext cx="7641642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                                                                                                1 de 2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05026" y="795481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OCTUBRE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2018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13. CAPÍTULO 01. PROGRAMA 01:  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SUBSECRETARÍA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AGRICULTURA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7175878"/>
              </p:ext>
            </p:extLst>
          </p:nvPr>
        </p:nvGraphicFramePr>
        <p:xfrm>
          <a:off x="395536" y="1916832"/>
          <a:ext cx="8208911" cy="2771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63" name="Hoja de cálculo" r:id="rId3" imgW="7762943" imgH="2771775" progId="Excel.Sheet.8">
                  <p:embed/>
                </p:oleObj>
              </mc:Choice>
              <mc:Fallback>
                <p:oleObj name="Hoja de cálculo" r:id="rId3" imgW="7762943" imgH="277177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536" y="1916832"/>
                        <a:ext cx="8208911" cy="2771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1353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5440139"/>
            <a:ext cx="7641642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6" y="1340768"/>
            <a:ext cx="7641642" cy="288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                                                                                                2 de 2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OCTUBRE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2018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13. CAPÍTULO 01. PROGRAMA 01:  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SUBSECRETARÍA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AGRICULTURA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1770430"/>
              </p:ext>
            </p:extLst>
          </p:nvPr>
        </p:nvGraphicFramePr>
        <p:xfrm>
          <a:off x="467544" y="1706091"/>
          <a:ext cx="8136903" cy="3667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34" name="Hoja de cálculo" r:id="rId3" imgW="7762943" imgH="3667035" progId="Excel.Sheet.8">
                  <p:embed/>
                </p:oleObj>
              </mc:Choice>
              <mc:Fallback>
                <p:oleObj name="Hoja de cálculo" r:id="rId3" imgW="7762943" imgH="366703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706091"/>
                        <a:ext cx="8136903" cy="3667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66807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0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3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4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5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7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817</TotalTime>
  <Words>919</Words>
  <Application>Microsoft Office PowerPoint</Application>
  <PresentationFormat>Presentación en pantalla (4:3)</PresentationFormat>
  <Paragraphs>128</Paragraphs>
  <Slides>26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16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26</vt:i4>
      </vt:variant>
    </vt:vector>
  </HeadingPairs>
  <TitlesOfParts>
    <vt:vector size="44" baseType="lpstr">
      <vt:lpstr>1_Tema de Office</vt:lpstr>
      <vt:lpstr>2_Tema de Office</vt:lpstr>
      <vt:lpstr>3_Tema de Office</vt:lpstr>
      <vt:lpstr>4_Tema de Office</vt:lpstr>
      <vt:lpstr>17_Tema de Office</vt:lpstr>
      <vt:lpstr>5_Tema de Office</vt:lpstr>
      <vt:lpstr>6_Tema de Office</vt:lpstr>
      <vt:lpstr>7_Tema de Office</vt:lpstr>
      <vt:lpstr>8_Tema de Office</vt:lpstr>
      <vt:lpstr>9_Tema de Office</vt:lpstr>
      <vt:lpstr>10_Tema de Office</vt:lpstr>
      <vt:lpstr>11_Tema de Office</vt:lpstr>
      <vt:lpstr>12_Tema de Office</vt:lpstr>
      <vt:lpstr>13_Tema de Office</vt:lpstr>
      <vt:lpstr>14_Tema de Office</vt:lpstr>
      <vt:lpstr>15_Tema de Office</vt:lpstr>
      <vt:lpstr>Hoja de cálculo de Microsoft Excel 97-2003</vt:lpstr>
      <vt:lpstr>Hoja de cálculo de Microsoft Excel</vt:lpstr>
      <vt:lpstr>EJECUCIÓN ACUMULADA DE GASTOS PRESUPUESTARIOS AL MES DE OCTUBRE DE 2018 PARTIDA 13: MINISTERIO DE AGRICULTURA</vt:lpstr>
      <vt:lpstr>EJECUCIÓN ACUMULADA DE GASTOS A OCTUBRE DE 2018  PARTIDA 13 MINISTERIO DE AGRICULTURA</vt:lpstr>
      <vt:lpstr>Ejecución Presupuestaria de Gastos Acumulada al Mes de OCTUBRE de 2018  Ministerio de Agricultura</vt:lpstr>
      <vt:lpstr>Presentación de PowerPoint</vt:lpstr>
      <vt:lpstr>Presentación de PowerPoint</vt:lpstr>
      <vt:lpstr>EJECUCIÓN ACUMULADA DE GASTOS A OCTUBRE DE 2018  PARTIDA 13 MINISTERIO DE AGRICULTURA</vt:lpstr>
      <vt:lpstr>EJECUCIÓN ACUMULADA DE GASTOS A OCTUBRE DE 2018  PARTIDA 13 RESUMEN POR CAPÍTULOS</vt:lpstr>
      <vt:lpstr>EJECUCIÓN ACUMULADA DE GASTOS A OCTUBRE DE 2018  PARTIDA 13. CAPÍTULO 01. PROGRAMA 01:  SUBSECRETARÍA DE AGRICULTURA</vt:lpstr>
      <vt:lpstr>EJECUCIÓN ACUMULADA DE GASTOS A OCTUBRE DE 2018  PARTIDA 13. CAPÍTULO 01. PROGRAMA 01:  SUBSECRETARÍA DE AGRICULTURA</vt:lpstr>
      <vt:lpstr>EJECUCIÓN ACUMULADA DE GASTOS A OCTUBRE DE 2018  PARTIDA 13. CAPÍTULO 01. PROGRAMA 02:  INVESTIGACIÓN E INNOVACIÓN TECNOLÓGICA SILVOAGROPECUARIA</vt:lpstr>
      <vt:lpstr>EJECUCIÓN ACUMULADA DE GASTOS A OCTUBRE DE 2018  PARTIDA 13. CAPÍTULO 02. PROGRAMA 01:  OFICINA DE ESTUDIOS Y POLÍTICAS AGRARIAS</vt:lpstr>
      <vt:lpstr>EJECUCIÓN ACUMULADA DE GASTOS A OCTUBRE DE 2018  PARTIDA 13. CAPÍTULO 03. PROGRAMA 01:  INSTITUTO DE DESARROLLO AGROPECUARIO</vt:lpstr>
      <vt:lpstr>EJECUCIÓN ACUMULADA DE GASTOS A OCTUBRE DE 2018  PARTIDA 13. CAPÍTULO 03. PROGRAMA 01:  INSTITUTO DE DESARROLLO AGROPECUARIO</vt:lpstr>
      <vt:lpstr>EJECUCIÓN ACUMULADA DE GASTOS A OCTUBRE DE 2018  PARTIDA 13. CAPÍTULO 04. PROGRAMA 01:  SERVICIO AGRÍCOLA Y GANADERO</vt:lpstr>
      <vt:lpstr>EJECUCIÓN ACUMULADA DE GASTOS A OCTUBRE DE 2018  PARTIDA 13. CAPÍTULO 04. PROGRAMA 04:  INSPECCIONES EXPORTACIONES SILVOAGROPECUARIAS</vt:lpstr>
      <vt:lpstr>EJECUCIÓN ACUMULADA DE GASTOS A OCTUBRE DE 2018  PARTIDA 13. CAPÍTULO 04. PROGRAMA 05:  PROGRAMA DESARROLLO GANADERO</vt:lpstr>
      <vt:lpstr>EJECUCIÓN ACUMULADA DE GASTOS A OCTUBRE DE 2018  PARTIDA 13. CAPÍTULO 04. PROGRAMA 06:  VIGILANCIA Y CONTROL SILVOAGRÍCOLA</vt:lpstr>
      <vt:lpstr>EJECUCIÓN ACUMULADA DE GASTOS A OCTUBRE DE 2018  PARTIDA 13. CAPÍTULO 04. PROGRAMA 07:  PROGRAMA DE CONTROLES FRONTERIZOS</vt:lpstr>
      <vt:lpstr>EJECUCIÓN ACUMULADA DE GASTOS A OCTUBRE DE 2018  PARTIDA 13. CAPÍTULO 04. PROGRAMA 08:  PROGRAMA GESTIÓN Y CONSERVACIÓN DE RECURSOS NATURALES RENOVABLES</vt:lpstr>
      <vt:lpstr>EJECUCIÓN ACUMULADA DE GASTOS A OCTUBRE DE 2018  PARTIDA 13. CAPÍTULO 04. PROGRAMA 09:  LABORATORIOS</vt:lpstr>
      <vt:lpstr>EJECUCIÓN ACUMULADA DE GASTOS A OCTUBRE DE 2018  PARTIDA 13. CAPÍTULO 05. PROGRAMA 01:  CORPORACIÓN NACIONAL FORESTAL</vt:lpstr>
      <vt:lpstr>EJECUCIÓN ACUMULADA DE GASTOS A OCTUBRE DE 2018  PARTIDA 13. CAPÍTULO 05. PROGRAMA 03:  PROGRAMA DE MANEJO DEL FUEGO</vt:lpstr>
      <vt:lpstr>EJECUCIÓN ACUMULADA DE GASTOS A OCTUBRE DE 2018  PARTIDA 13. CAPÍTULO 05. PROGRAMA 04:  ÁREAS SILVESTRES PROTEGIDAS</vt:lpstr>
      <vt:lpstr>EJECUCIÓN ACUMULADA DE GASTOS A OCTUBRE DE 2018  PARTIDA 13. CAPÍTULO 05. PROGRAMA 05:  GESTIÓN FORESTAL</vt:lpstr>
      <vt:lpstr>EJECUCIÓN ACUMULADA DE GASTOS A OCTUBRE DE 2018  PARTIDA 13. CAPÍTULO 05. PROGRAMA 06:  PROGRAMA  DE ARBORIZACIÓN URBANA</vt:lpstr>
      <vt:lpstr>EJECUCIÓN ACUMULADA DE GASTOS A OCTUBRE DE 2018  PARTIDA 13. CAPÍTULO 06. PROGRAMA 01:  COMISIÓN NACIONAL DE RIEGO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EJECUCIÓN PRESUPUESTARIA DE GASTOS ACUMULADA AL MES DE JUNIO DE 2016 PARTIDA 13: MINISTERIO DE AGRICULTURA</dc:title>
  <dc:creator>Ruben Catalan</dc:creator>
  <cp:lastModifiedBy>EDIAZ</cp:lastModifiedBy>
  <cp:revision>80</cp:revision>
  <cp:lastPrinted>2016-08-05T21:17:59Z</cp:lastPrinted>
  <dcterms:created xsi:type="dcterms:W3CDTF">2016-08-05T20:56:34Z</dcterms:created>
  <dcterms:modified xsi:type="dcterms:W3CDTF">2019-01-14T20:05:51Z</dcterms:modified>
</cp:coreProperties>
</file>