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>
                <a:latin typeface="+mn-lt"/>
              </a:rPr>
              <a:t>05: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5B3D0E-9DD5-4BC6-9193-5DC67525C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53679"/>
              </p:ext>
            </p:extLst>
          </p:nvPr>
        </p:nvGraphicFramePr>
        <p:xfrm>
          <a:off x="755576" y="1916832"/>
          <a:ext cx="7632849" cy="4256160"/>
        </p:xfrm>
        <a:graphic>
          <a:graphicData uri="http://schemas.openxmlformats.org/drawingml/2006/table">
            <a:tbl>
              <a:tblPr/>
              <a:tblGrid>
                <a:gridCol w="253373">
                  <a:extLst>
                    <a:ext uri="{9D8B030D-6E8A-4147-A177-3AD203B41FA5}">
                      <a16:colId xmlns:a16="http://schemas.microsoft.com/office/drawing/2014/main" val="1724562675"/>
                    </a:ext>
                  </a:extLst>
                </a:gridCol>
                <a:gridCol w="253373">
                  <a:extLst>
                    <a:ext uri="{9D8B030D-6E8A-4147-A177-3AD203B41FA5}">
                      <a16:colId xmlns:a16="http://schemas.microsoft.com/office/drawing/2014/main" val="3389892071"/>
                    </a:ext>
                  </a:extLst>
                </a:gridCol>
                <a:gridCol w="253373">
                  <a:extLst>
                    <a:ext uri="{9D8B030D-6E8A-4147-A177-3AD203B41FA5}">
                      <a16:colId xmlns:a16="http://schemas.microsoft.com/office/drawing/2014/main" val="2903821244"/>
                    </a:ext>
                  </a:extLst>
                </a:gridCol>
                <a:gridCol w="2765983">
                  <a:extLst>
                    <a:ext uri="{9D8B030D-6E8A-4147-A177-3AD203B41FA5}">
                      <a16:colId xmlns:a16="http://schemas.microsoft.com/office/drawing/2014/main" val="583143886"/>
                    </a:ext>
                  </a:extLst>
                </a:gridCol>
                <a:gridCol w="707332">
                  <a:extLst>
                    <a:ext uri="{9D8B030D-6E8A-4147-A177-3AD203B41FA5}">
                      <a16:colId xmlns:a16="http://schemas.microsoft.com/office/drawing/2014/main" val="3069699621"/>
                    </a:ext>
                  </a:extLst>
                </a:gridCol>
                <a:gridCol w="707332">
                  <a:extLst>
                    <a:ext uri="{9D8B030D-6E8A-4147-A177-3AD203B41FA5}">
                      <a16:colId xmlns:a16="http://schemas.microsoft.com/office/drawing/2014/main" val="1088445673"/>
                    </a:ext>
                  </a:extLst>
                </a:gridCol>
                <a:gridCol w="707332">
                  <a:extLst>
                    <a:ext uri="{9D8B030D-6E8A-4147-A177-3AD203B41FA5}">
                      <a16:colId xmlns:a16="http://schemas.microsoft.com/office/drawing/2014/main" val="644655150"/>
                    </a:ext>
                  </a:extLst>
                </a:gridCol>
                <a:gridCol w="717889">
                  <a:extLst>
                    <a:ext uri="{9D8B030D-6E8A-4147-A177-3AD203B41FA5}">
                      <a16:colId xmlns:a16="http://schemas.microsoft.com/office/drawing/2014/main" val="588409266"/>
                    </a:ext>
                  </a:extLst>
                </a:gridCol>
                <a:gridCol w="633431">
                  <a:extLst>
                    <a:ext uri="{9D8B030D-6E8A-4147-A177-3AD203B41FA5}">
                      <a16:colId xmlns:a16="http://schemas.microsoft.com/office/drawing/2014/main" val="987922379"/>
                    </a:ext>
                  </a:extLst>
                </a:gridCol>
                <a:gridCol w="633431">
                  <a:extLst>
                    <a:ext uri="{9D8B030D-6E8A-4147-A177-3AD203B41FA5}">
                      <a16:colId xmlns:a16="http://schemas.microsoft.com/office/drawing/2014/main" val="2953622612"/>
                    </a:ext>
                  </a:extLst>
                </a:gridCol>
              </a:tblGrid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50475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6174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46.134.699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1.618.296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41.858.681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50695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13.393.420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-281.201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11.209.355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3771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3.368.550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540.398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2.126.912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75798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1865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0169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623.993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410.664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217.591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9441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207.559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7172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700761"/>
                  </a:ext>
                </a:extLst>
              </a:tr>
              <a:tr h="16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122.258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5951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72.301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31791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93872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6035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509.216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328.158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439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82.941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242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36696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0852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107.195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4925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97902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27.992.878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488.850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27.730.023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81012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22.719.945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21.827.262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9425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4.372.521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4.597.408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99993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138.770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806.456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2716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4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02: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DE3672-BED8-46C9-87B1-7DABAE124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86222"/>
              </p:ext>
            </p:extLst>
          </p:nvPr>
        </p:nvGraphicFramePr>
        <p:xfrm>
          <a:off x="628650" y="1939569"/>
          <a:ext cx="7886699" cy="2966434"/>
        </p:xfrm>
        <a:graphic>
          <a:graphicData uri="http://schemas.openxmlformats.org/drawingml/2006/table">
            <a:tbl>
              <a:tblPr/>
              <a:tblGrid>
                <a:gridCol w="261799">
                  <a:extLst>
                    <a:ext uri="{9D8B030D-6E8A-4147-A177-3AD203B41FA5}">
                      <a16:colId xmlns:a16="http://schemas.microsoft.com/office/drawing/2014/main" val="3612058224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2349729627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3148686597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2912311015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545791888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05019388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362522899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148727687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4278497172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394760912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395206"/>
                  </a:ext>
                </a:extLst>
              </a:tr>
              <a:tr h="556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26271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3.452.963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59142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2.451.502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6014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2.451.502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50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1.831.685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372.712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56815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50039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1.483.602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279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141.263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528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2.670.164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394.192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4026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582.416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4779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582.416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84341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582.416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26957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2151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0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03: PROGRAMA DE DESARROLLO LOCAL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C622AB-94FC-409D-BD49-A7DDBF40B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574897"/>
              </p:ext>
            </p:extLst>
          </p:nvPr>
        </p:nvGraphicFramePr>
        <p:xfrm>
          <a:off x="826741" y="1915892"/>
          <a:ext cx="7490518" cy="4351340"/>
        </p:xfrm>
        <a:graphic>
          <a:graphicData uri="http://schemas.openxmlformats.org/drawingml/2006/table">
            <a:tbl>
              <a:tblPr/>
              <a:tblGrid>
                <a:gridCol w="248648">
                  <a:extLst>
                    <a:ext uri="{9D8B030D-6E8A-4147-A177-3AD203B41FA5}">
                      <a16:colId xmlns:a16="http://schemas.microsoft.com/office/drawing/2014/main" val="1305730144"/>
                    </a:ext>
                  </a:extLst>
                </a:gridCol>
                <a:gridCol w="248648">
                  <a:extLst>
                    <a:ext uri="{9D8B030D-6E8A-4147-A177-3AD203B41FA5}">
                      <a16:colId xmlns:a16="http://schemas.microsoft.com/office/drawing/2014/main" val="318586803"/>
                    </a:ext>
                  </a:extLst>
                </a:gridCol>
                <a:gridCol w="248648">
                  <a:extLst>
                    <a:ext uri="{9D8B030D-6E8A-4147-A177-3AD203B41FA5}">
                      <a16:colId xmlns:a16="http://schemas.microsoft.com/office/drawing/2014/main" val="3990615504"/>
                    </a:ext>
                  </a:extLst>
                </a:gridCol>
                <a:gridCol w="2714406">
                  <a:extLst>
                    <a:ext uri="{9D8B030D-6E8A-4147-A177-3AD203B41FA5}">
                      <a16:colId xmlns:a16="http://schemas.microsoft.com/office/drawing/2014/main" val="356417564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523354462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3173840939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1844997502"/>
                    </a:ext>
                  </a:extLst>
                </a:gridCol>
                <a:gridCol w="704502">
                  <a:extLst>
                    <a:ext uri="{9D8B030D-6E8A-4147-A177-3AD203B41FA5}">
                      <a16:colId xmlns:a16="http://schemas.microsoft.com/office/drawing/2014/main" val="2418826066"/>
                    </a:ext>
                  </a:extLst>
                </a:gridCol>
                <a:gridCol w="621620">
                  <a:extLst>
                    <a:ext uri="{9D8B030D-6E8A-4147-A177-3AD203B41FA5}">
                      <a16:colId xmlns:a16="http://schemas.microsoft.com/office/drawing/2014/main" val="506032220"/>
                    </a:ext>
                  </a:extLst>
                </a:gridCol>
                <a:gridCol w="621620">
                  <a:extLst>
                    <a:ext uri="{9D8B030D-6E8A-4147-A177-3AD203B41FA5}">
                      <a16:colId xmlns:a16="http://schemas.microsoft.com/office/drawing/2014/main" val="3682366655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6616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7472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221.300.628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38.338.629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154.444.435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6698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70.870.515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-1.357.559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67.658.477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80104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359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73084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6243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70.737.706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-1.490.368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67.658.477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67135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62.725.444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14685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7.993.030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-1.490.368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4.933.033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843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24515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35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73923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19799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8099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131.926.674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31.334.609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75.733.836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9866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131.926.674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31.334.609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75.733.836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97092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49.411.174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12.603.610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27.723.163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6883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37.160.628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13.863.808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17.613.761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3878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19.675.062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11.224.456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535285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07167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8.723.007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-132.809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2.215.653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76140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8.351.045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835104,5%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453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8.351.045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835104,5%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32742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79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1C2A25-A69B-4565-B6FC-F5A2FD2DC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90565"/>
              </p:ext>
            </p:extLst>
          </p:nvPr>
        </p:nvGraphicFramePr>
        <p:xfrm>
          <a:off x="827584" y="1821269"/>
          <a:ext cx="7416821" cy="4356656"/>
        </p:xfrm>
        <a:graphic>
          <a:graphicData uri="http://schemas.openxmlformats.org/drawingml/2006/table">
            <a:tbl>
              <a:tblPr/>
              <a:tblGrid>
                <a:gridCol w="246201">
                  <a:extLst>
                    <a:ext uri="{9D8B030D-6E8A-4147-A177-3AD203B41FA5}">
                      <a16:colId xmlns:a16="http://schemas.microsoft.com/office/drawing/2014/main" val="1922580195"/>
                    </a:ext>
                  </a:extLst>
                </a:gridCol>
                <a:gridCol w="246201">
                  <a:extLst>
                    <a:ext uri="{9D8B030D-6E8A-4147-A177-3AD203B41FA5}">
                      <a16:colId xmlns:a16="http://schemas.microsoft.com/office/drawing/2014/main" val="2918996635"/>
                    </a:ext>
                  </a:extLst>
                </a:gridCol>
                <a:gridCol w="246201">
                  <a:extLst>
                    <a:ext uri="{9D8B030D-6E8A-4147-A177-3AD203B41FA5}">
                      <a16:colId xmlns:a16="http://schemas.microsoft.com/office/drawing/2014/main" val="1100424862"/>
                    </a:ext>
                  </a:extLst>
                </a:gridCol>
                <a:gridCol w="2687701">
                  <a:extLst>
                    <a:ext uri="{9D8B030D-6E8A-4147-A177-3AD203B41FA5}">
                      <a16:colId xmlns:a16="http://schemas.microsoft.com/office/drawing/2014/main" val="3810736216"/>
                    </a:ext>
                  </a:extLst>
                </a:gridCol>
                <a:gridCol w="687312">
                  <a:extLst>
                    <a:ext uri="{9D8B030D-6E8A-4147-A177-3AD203B41FA5}">
                      <a16:colId xmlns:a16="http://schemas.microsoft.com/office/drawing/2014/main" val="3250794215"/>
                    </a:ext>
                  </a:extLst>
                </a:gridCol>
                <a:gridCol w="687312">
                  <a:extLst>
                    <a:ext uri="{9D8B030D-6E8A-4147-A177-3AD203B41FA5}">
                      <a16:colId xmlns:a16="http://schemas.microsoft.com/office/drawing/2014/main" val="584176448"/>
                    </a:ext>
                  </a:extLst>
                </a:gridCol>
                <a:gridCol w="687312">
                  <a:extLst>
                    <a:ext uri="{9D8B030D-6E8A-4147-A177-3AD203B41FA5}">
                      <a16:colId xmlns:a16="http://schemas.microsoft.com/office/drawing/2014/main" val="871338817"/>
                    </a:ext>
                  </a:extLst>
                </a:gridCol>
                <a:gridCol w="697571">
                  <a:extLst>
                    <a:ext uri="{9D8B030D-6E8A-4147-A177-3AD203B41FA5}">
                      <a16:colId xmlns:a16="http://schemas.microsoft.com/office/drawing/2014/main" val="3060256840"/>
                    </a:ext>
                  </a:extLst>
                </a:gridCol>
                <a:gridCol w="615505">
                  <a:extLst>
                    <a:ext uri="{9D8B030D-6E8A-4147-A177-3AD203B41FA5}">
                      <a16:colId xmlns:a16="http://schemas.microsoft.com/office/drawing/2014/main" val="2685592399"/>
                    </a:ext>
                  </a:extLst>
                </a:gridCol>
                <a:gridCol w="615505">
                  <a:extLst>
                    <a:ext uri="{9D8B030D-6E8A-4147-A177-3AD203B41FA5}">
                      <a16:colId xmlns:a16="http://schemas.microsoft.com/office/drawing/2014/main" val="3091662915"/>
                    </a:ext>
                  </a:extLst>
                </a:gridCol>
              </a:tblGrid>
              <a:tr h="144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27528"/>
                  </a:ext>
                </a:extLst>
              </a:tr>
              <a:tr h="491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3286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142.217.235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-28.291.641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89.924.973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69264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19.938.365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19.938.365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18.284.186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221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19.938.365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19.938.365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18.284.186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172785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90055"/>
                  </a:ext>
                </a:extLst>
              </a:tr>
              <a:tr h="245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780.353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780.353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2404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811382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24472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26988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326769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70999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15746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1686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853892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327.266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327.266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127.066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2569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IX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06513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377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04676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145.385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145.385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76.917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765584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227135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71438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977570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118.315.776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-52.193.100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71.640.787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02367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92.633.924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64.381.467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71.640.787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20470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6.304.524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4.765.524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6.304.524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69649"/>
                  </a:ext>
                </a:extLst>
              </a:tr>
              <a:tr h="14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4.005.963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2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E185C6-0278-4A0D-9841-4CA3251D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76062"/>
              </p:ext>
            </p:extLst>
          </p:nvPr>
        </p:nvGraphicFramePr>
        <p:xfrm>
          <a:off x="755576" y="1825629"/>
          <a:ext cx="7560838" cy="4452926"/>
        </p:xfrm>
        <a:graphic>
          <a:graphicData uri="http://schemas.openxmlformats.org/drawingml/2006/table">
            <a:tbl>
              <a:tblPr/>
              <a:tblGrid>
                <a:gridCol w="250982">
                  <a:extLst>
                    <a:ext uri="{9D8B030D-6E8A-4147-A177-3AD203B41FA5}">
                      <a16:colId xmlns:a16="http://schemas.microsoft.com/office/drawing/2014/main" val="1496447781"/>
                    </a:ext>
                  </a:extLst>
                </a:gridCol>
                <a:gridCol w="250982">
                  <a:extLst>
                    <a:ext uri="{9D8B030D-6E8A-4147-A177-3AD203B41FA5}">
                      <a16:colId xmlns:a16="http://schemas.microsoft.com/office/drawing/2014/main" val="3220644454"/>
                    </a:ext>
                  </a:extLst>
                </a:gridCol>
                <a:gridCol w="250982">
                  <a:extLst>
                    <a:ext uri="{9D8B030D-6E8A-4147-A177-3AD203B41FA5}">
                      <a16:colId xmlns:a16="http://schemas.microsoft.com/office/drawing/2014/main" val="3771081191"/>
                    </a:ext>
                  </a:extLst>
                </a:gridCol>
                <a:gridCol w="2739889">
                  <a:extLst>
                    <a:ext uri="{9D8B030D-6E8A-4147-A177-3AD203B41FA5}">
                      <a16:colId xmlns:a16="http://schemas.microsoft.com/office/drawing/2014/main" val="1052015679"/>
                    </a:ext>
                  </a:extLst>
                </a:gridCol>
                <a:gridCol w="700658">
                  <a:extLst>
                    <a:ext uri="{9D8B030D-6E8A-4147-A177-3AD203B41FA5}">
                      <a16:colId xmlns:a16="http://schemas.microsoft.com/office/drawing/2014/main" val="3260628030"/>
                    </a:ext>
                  </a:extLst>
                </a:gridCol>
                <a:gridCol w="700658">
                  <a:extLst>
                    <a:ext uri="{9D8B030D-6E8A-4147-A177-3AD203B41FA5}">
                      <a16:colId xmlns:a16="http://schemas.microsoft.com/office/drawing/2014/main" val="1097471619"/>
                    </a:ext>
                  </a:extLst>
                </a:gridCol>
                <a:gridCol w="700658">
                  <a:extLst>
                    <a:ext uri="{9D8B030D-6E8A-4147-A177-3AD203B41FA5}">
                      <a16:colId xmlns:a16="http://schemas.microsoft.com/office/drawing/2014/main" val="3071340555"/>
                    </a:ext>
                  </a:extLst>
                </a:gridCol>
                <a:gridCol w="711117">
                  <a:extLst>
                    <a:ext uri="{9D8B030D-6E8A-4147-A177-3AD203B41FA5}">
                      <a16:colId xmlns:a16="http://schemas.microsoft.com/office/drawing/2014/main" val="1703328845"/>
                    </a:ext>
                  </a:extLst>
                </a:gridCol>
                <a:gridCol w="627456">
                  <a:extLst>
                    <a:ext uri="{9D8B030D-6E8A-4147-A177-3AD203B41FA5}">
                      <a16:colId xmlns:a16="http://schemas.microsoft.com/office/drawing/2014/main" val="3514974621"/>
                    </a:ext>
                  </a:extLst>
                </a:gridCol>
                <a:gridCol w="627456">
                  <a:extLst>
                    <a:ext uri="{9D8B030D-6E8A-4147-A177-3AD203B41FA5}">
                      <a16:colId xmlns:a16="http://schemas.microsoft.com/office/drawing/2014/main" val="3716615878"/>
                    </a:ext>
                  </a:extLst>
                </a:gridCol>
              </a:tblGrid>
              <a:tr h="147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570195"/>
                  </a:ext>
                </a:extLst>
              </a:tr>
              <a:tr h="500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71784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6.199.757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5.225.057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3.095.022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707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8.945.587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6.380.587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8.945.587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37445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8.687.776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6.020.176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5.841.858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53700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5.388.342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4.977.942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2.684.892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654,2%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69491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2.019.553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1.250.053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2.019.553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159782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10.004.806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6.273.244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6.598.556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0939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9.119.696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6.554.696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9.119.696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160012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8.395.697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5.830.697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8.339.778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6334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1.920.159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1.920.159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367908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2.988.844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2.578.444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44670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6.203.727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2.612.727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32804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3.434.244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139,6%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97775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2.301.710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1.891.310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1.910.400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823761"/>
                  </a:ext>
                </a:extLst>
              </a:tr>
              <a:tr h="12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2.024.617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2.024.617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41652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2298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25.681.852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-116.574.567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2112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2.551.340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-47.883.580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1793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-4.185.464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07980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1.622.878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-6.217.340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6925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-2.328.536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109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2.255.456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-10.874.176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9421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-5.105.001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952514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15.128.339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-28.199.641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8068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3.967.433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-306.260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11991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-11.474.569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492340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3.963.094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3.963.094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960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06: PROGRAMAS DE CONVERGENCIA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8DF975-5931-4B64-98E1-4C5B741F2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850050"/>
              </p:ext>
            </p:extLst>
          </p:nvPr>
        </p:nvGraphicFramePr>
        <p:xfrm>
          <a:off x="716586" y="1916832"/>
          <a:ext cx="7710827" cy="4351346"/>
        </p:xfrm>
        <a:graphic>
          <a:graphicData uri="http://schemas.openxmlformats.org/drawingml/2006/table">
            <a:tbl>
              <a:tblPr/>
              <a:tblGrid>
                <a:gridCol w="255961">
                  <a:extLst>
                    <a:ext uri="{9D8B030D-6E8A-4147-A177-3AD203B41FA5}">
                      <a16:colId xmlns:a16="http://schemas.microsoft.com/office/drawing/2014/main" val="3878063310"/>
                    </a:ext>
                  </a:extLst>
                </a:gridCol>
                <a:gridCol w="255961">
                  <a:extLst>
                    <a:ext uri="{9D8B030D-6E8A-4147-A177-3AD203B41FA5}">
                      <a16:colId xmlns:a16="http://schemas.microsoft.com/office/drawing/2014/main" val="290913358"/>
                    </a:ext>
                  </a:extLst>
                </a:gridCol>
                <a:gridCol w="255961">
                  <a:extLst>
                    <a:ext uri="{9D8B030D-6E8A-4147-A177-3AD203B41FA5}">
                      <a16:colId xmlns:a16="http://schemas.microsoft.com/office/drawing/2014/main" val="4209008674"/>
                    </a:ext>
                  </a:extLst>
                </a:gridCol>
                <a:gridCol w="2794241">
                  <a:extLst>
                    <a:ext uri="{9D8B030D-6E8A-4147-A177-3AD203B41FA5}">
                      <a16:colId xmlns:a16="http://schemas.microsoft.com/office/drawing/2014/main" val="1159685581"/>
                    </a:ext>
                  </a:extLst>
                </a:gridCol>
                <a:gridCol w="714558">
                  <a:extLst>
                    <a:ext uri="{9D8B030D-6E8A-4147-A177-3AD203B41FA5}">
                      <a16:colId xmlns:a16="http://schemas.microsoft.com/office/drawing/2014/main" val="1660531636"/>
                    </a:ext>
                  </a:extLst>
                </a:gridCol>
                <a:gridCol w="714558">
                  <a:extLst>
                    <a:ext uri="{9D8B030D-6E8A-4147-A177-3AD203B41FA5}">
                      <a16:colId xmlns:a16="http://schemas.microsoft.com/office/drawing/2014/main" val="3441036497"/>
                    </a:ext>
                  </a:extLst>
                </a:gridCol>
                <a:gridCol w="714558">
                  <a:extLst>
                    <a:ext uri="{9D8B030D-6E8A-4147-A177-3AD203B41FA5}">
                      <a16:colId xmlns:a16="http://schemas.microsoft.com/office/drawing/2014/main" val="692603863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3962053519"/>
                    </a:ext>
                  </a:extLst>
                </a:gridCol>
                <a:gridCol w="639903">
                  <a:extLst>
                    <a:ext uri="{9D8B030D-6E8A-4147-A177-3AD203B41FA5}">
                      <a16:colId xmlns:a16="http://schemas.microsoft.com/office/drawing/2014/main" val="995486969"/>
                    </a:ext>
                  </a:extLst>
                </a:gridCol>
                <a:gridCol w="639903">
                  <a:extLst>
                    <a:ext uri="{9D8B030D-6E8A-4147-A177-3AD203B41FA5}">
                      <a16:colId xmlns:a16="http://schemas.microsoft.com/office/drawing/2014/main" val="2321726266"/>
                    </a:ext>
                  </a:extLst>
                </a:gridCol>
              </a:tblGrid>
              <a:tr h="159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62896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700695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128.857.326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6781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2458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03527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64683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42999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189.469.405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-7.295.600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128.849.326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2313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167.559.871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64.937.358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128.849.326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96896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926439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11.280.119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387163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88485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36296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0346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10.191.401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7.966.142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49235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10.951.727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987479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12.613.412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9.122.188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12.613.412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192684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13.129.432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24449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32.536.706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26.908.225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25.914.061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69865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362747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2.168.878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68042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22.955.957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18.315.094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95830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74909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21.909.534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-72.232.958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43840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18.406.547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-70.088.933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15460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-2.144.025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453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07. PROGRAMA 01: AGENCIA NACIONAL DE INTELIGENCIA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7D276D-1229-450C-90E0-9FF8CACF2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44"/>
              </p:ext>
            </p:extLst>
          </p:nvPr>
        </p:nvGraphicFramePr>
        <p:xfrm>
          <a:off x="628649" y="1895010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194744874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425078201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610129950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362093964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831271613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08394366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91766229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657475105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70764010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423251042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32932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9229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5.522.789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431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4.421.380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786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998.419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807.611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0744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7397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266.719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4275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407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635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987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352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01: SUBSECRETARÍA DE PREVENCIÓN DEL DELITO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0574733-EE83-4ACA-87A1-BAA7B55DB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760679"/>
              </p:ext>
            </p:extLst>
          </p:nvPr>
        </p:nvGraphicFramePr>
        <p:xfrm>
          <a:off x="628650" y="1921960"/>
          <a:ext cx="7886699" cy="3614264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2330533530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446444969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698378255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2677331283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955954233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176104064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482043976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2046556876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3225557320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185547796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781950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9930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23.795.445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9264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8.495.872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-47.312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7.359.114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663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1.960.159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-238.405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1.011.050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8326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13.704.204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4486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8343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4985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13.704.204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5278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7.101.901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8878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3.371.910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93083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3.230.393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1626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-47.751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71.903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6045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0185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2238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-19.347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24401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215.585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46.647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845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1.837.692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9430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616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6532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1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02: CENTROS REGIONALES DE ATENCIÓN Y ORIENTACIÓN A VÍCTIMAS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FD297B-E804-4408-AAAB-0B53CD82F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39031"/>
              </p:ext>
            </p:extLst>
          </p:nvPr>
        </p:nvGraphicFramePr>
        <p:xfrm>
          <a:off x="628650" y="1916832"/>
          <a:ext cx="7886699" cy="2108321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2088778851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2987264817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1379220093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1468803803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370537990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183601814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784162997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4231840753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3051254498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430505718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44787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77340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2.958.892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6194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2.488.172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-185.749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2.007.254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4324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889.386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3611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39.073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7800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96989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7172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9501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480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55931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66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09. PROGRAMA 01: SERV. NACIONAL PARA PREVENCIÓN Y REHABIL. CONSUMO DE DROGAS Y ALCOHOL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8429F1-0192-4DF1-A3DA-3D3820FCE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23962"/>
              </p:ext>
            </p:extLst>
          </p:nvPr>
        </p:nvGraphicFramePr>
        <p:xfrm>
          <a:off x="628651" y="1940124"/>
          <a:ext cx="7886698" cy="3910213"/>
        </p:xfrm>
        <a:graphic>
          <a:graphicData uri="http://schemas.openxmlformats.org/drawingml/2006/table">
            <a:tbl>
              <a:tblPr/>
              <a:tblGrid>
                <a:gridCol w="265099">
                  <a:extLst>
                    <a:ext uri="{9D8B030D-6E8A-4147-A177-3AD203B41FA5}">
                      <a16:colId xmlns:a16="http://schemas.microsoft.com/office/drawing/2014/main" val="2443237318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2416931503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1275455699"/>
                    </a:ext>
                  </a:extLst>
                </a:gridCol>
                <a:gridCol w="2882953">
                  <a:extLst>
                    <a:ext uri="{9D8B030D-6E8A-4147-A177-3AD203B41FA5}">
                      <a16:colId xmlns:a16="http://schemas.microsoft.com/office/drawing/2014/main" val="2418890498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1870463868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3275318837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2130485942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3709624423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648257169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2593050501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7287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90488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51.585.729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1762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8.301.119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6.949.372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0926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3.342.569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-292.234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1.870.493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5325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86921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1180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54.373.183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42.681.127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33013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723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3687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54.106.134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42.414.078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395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32.179.608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148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3.058.219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5622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953.866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-307.522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577.817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46769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5.830.086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1.431.973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5.818.255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670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780.179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65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9533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49468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58960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04129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86313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1139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03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$3.270.614 millones</a:t>
            </a:r>
            <a:r>
              <a:rPr lang="es-CL" sz="1400" dirty="0">
                <a:latin typeface="+mn-lt"/>
              </a:rPr>
              <a:t>, de los cuales un 40% se destina a gastos en personal, un 21% a iniciativas de inversión y un 20% a transferencias de capital, manteniendo la distribución de los ejercicios presupuestarios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OCTUBRE ascendió a </a:t>
            </a:r>
            <a:r>
              <a:rPr lang="es-CL" sz="1400" b="1" dirty="0">
                <a:latin typeface="+mn-lt"/>
              </a:rPr>
              <a:t>$260.862 millones</a:t>
            </a:r>
            <a:r>
              <a:rPr lang="es-CL" sz="1400" dirty="0">
                <a:latin typeface="+mn-lt"/>
              </a:rPr>
              <a:t>, es decir, un </a:t>
            </a:r>
            <a:r>
              <a:rPr lang="es-CL" sz="1400" b="1" dirty="0">
                <a:latin typeface="+mn-lt"/>
              </a:rPr>
              <a:t>8%</a:t>
            </a:r>
            <a:r>
              <a:rPr lang="es-CL" sz="1400" dirty="0">
                <a:latin typeface="+mn-lt"/>
              </a:rPr>
              <a:t> respecto de la ley inicial, gasto levemente superior respecto del registrado a igual mes del año 2017 (0,9 puntos porcentuales).  Por su parte, la ejecución acumulada </a:t>
            </a:r>
            <a:r>
              <a:rPr lang="es-CL" sz="1400" dirty="0"/>
              <a:t>al décimo mes de 2018 </a:t>
            </a:r>
            <a:r>
              <a:rPr lang="es-CL" sz="1400" dirty="0">
                <a:latin typeface="+mn-lt"/>
              </a:rPr>
              <a:t>alcanzó a </a:t>
            </a:r>
            <a:r>
              <a:rPr lang="es-CL" sz="1400" b="1" dirty="0">
                <a:latin typeface="+mn-lt"/>
              </a:rPr>
              <a:t>$2.517.658 millones</a:t>
            </a:r>
            <a:r>
              <a:rPr lang="es-CL" sz="1400" dirty="0">
                <a:latin typeface="+mn-lt"/>
              </a:rPr>
              <a:t>, lo que equivale a un gasto acumulado de </a:t>
            </a:r>
            <a:r>
              <a:rPr lang="es-CL" sz="1400" b="1" dirty="0">
                <a:latin typeface="+mn-lt"/>
              </a:rPr>
              <a:t>75,6%</a:t>
            </a:r>
            <a:r>
              <a:rPr lang="es-CL" sz="1400" dirty="0">
                <a:latin typeface="+mn-lt"/>
              </a:rPr>
              <a:t> respecto al presupuesto vigente y de un </a:t>
            </a:r>
            <a:r>
              <a:rPr lang="es-CL" sz="1400" b="1" dirty="0">
                <a:latin typeface="+mn-lt"/>
              </a:rPr>
              <a:t>77%</a:t>
            </a:r>
            <a:r>
              <a:rPr lang="es-CL" sz="14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OCTUBRE un aumento consolidado del </a:t>
            </a:r>
            <a:r>
              <a:rPr lang="es-CL" sz="1400" b="1" dirty="0"/>
              <a:t>$58.927 millones</a:t>
            </a:r>
            <a:r>
              <a:rPr lang="es-CL" sz="1400" dirty="0"/>
              <a:t>.  Destacando por su monto, los incrementos registrados en los subtítulos 34 “servicio de la deuda”, con $63.623 millones; 24 “transferencias corrientes”, con $48.692 millones; y, subtítulo 29 “adquisición de activos no financieros”, con $33.723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Por su parte, se registró reducciones en los subtítulos 21 “gastos en personal”, 22 “bienes y servicios de consumo”, 31 “iniciativas de inversión” y 33 “transferencia de capital” que equivalen a disminuciones de </a:t>
            </a:r>
            <a:r>
              <a:rPr lang="es-CL" sz="1400" b="1" dirty="0"/>
              <a:t>0,4%</a:t>
            </a:r>
            <a:r>
              <a:rPr lang="es-CL" sz="1400" dirty="0"/>
              <a:t> ($5,226 millones), </a:t>
            </a:r>
            <a:r>
              <a:rPr lang="es-CL" sz="1400" b="1" dirty="0"/>
              <a:t>4,3%</a:t>
            </a:r>
            <a:r>
              <a:rPr lang="es-CL" sz="1400" dirty="0"/>
              <a:t> ($10.307 millones), </a:t>
            </a:r>
            <a:r>
              <a:rPr lang="es-CL" sz="1400" b="1" dirty="0"/>
              <a:t>6,3%</a:t>
            </a:r>
            <a:r>
              <a:rPr lang="es-CL" sz="1400" dirty="0"/>
              <a:t> ($42.575 millones) y </a:t>
            </a:r>
            <a:r>
              <a:rPr lang="es-CL" sz="1400" b="1" dirty="0"/>
              <a:t>6,2%</a:t>
            </a:r>
            <a:r>
              <a:rPr lang="es-CL" sz="1400" dirty="0"/>
              <a:t> ($39.300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579F8D-9E8B-4D22-9784-5C954E378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287"/>
              </p:ext>
            </p:extLst>
          </p:nvPr>
        </p:nvGraphicFramePr>
        <p:xfrm>
          <a:off x="628650" y="1916832"/>
          <a:ext cx="7886700" cy="366244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655766080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591619112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703089800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930907606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954140266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17667684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50338307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841031797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06667707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250292043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2613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418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77.515.775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46.542.577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82.286.137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98353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14.556.647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12.571.595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742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2.712.665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2.467.957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34877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0218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1972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55.043.309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44.976.090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61.578.372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3190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3.058.042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5605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2.789.234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2.582.950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73656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475.092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1222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4014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34787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37785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50.518.410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44.805.690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57.463.068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1005,9%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8484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44.861.700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44.861.690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53.382.551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533825510,0%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04677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5606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748.601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6395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2.629.692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66985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02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90108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11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DBA1D1-4673-4716-980C-235AF7B49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61019"/>
              </p:ext>
            </p:extLst>
          </p:nvPr>
        </p:nvGraphicFramePr>
        <p:xfrm>
          <a:off x="628650" y="1916832"/>
          <a:ext cx="7886700" cy="3273513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9568295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256494427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66176828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31319005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58375906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32048379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891473690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449746377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1833942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245657757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484632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4050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59894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12764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-57.058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38.946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2414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-28.546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60419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-11.163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8799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660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21722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3417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4.586.270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1.776.822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3.791.686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02142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6152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23250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625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2.338.613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23386130,0%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4802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2.338.613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23386130,0%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606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5817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977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0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02: RED DE CONECTIVIDAD DEL ESTADO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34650E-3D7F-44EC-9C1D-89995A3CA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94223"/>
              </p:ext>
            </p:extLst>
          </p:nvPr>
        </p:nvGraphicFramePr>
        <p:xfrm>
          <a:off x="628650" y="1988840"/>
          <a:ext cx="7886700" cy="171778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88086106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51631408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4152725552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96898217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725535706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71455258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4317567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584268437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46909204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835242131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59774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56417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2.543.401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24492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-53.592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978.658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8940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1.279.866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9577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611.079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147.861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32253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-97.591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7301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129.031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7261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1472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02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03: FONDO SOCIAL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264398-F4CF-4130-96E0-DA324708E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366176"/>
              </p:ext>
            </p:extLst>
          </p:nvPr>
        </p:nvGraphicFramePr>
        <p:xfrm>
          <a:off x="628650" y="1934607"/>
          <a:ext cx="7886700" cy="1555729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695246536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64909202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077549668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715639617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58536321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49676005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85239761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397273675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993751158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87991626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14588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650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561.715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0793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250.471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1466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250.471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369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250.471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886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18613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80584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3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04: BOMBEROS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4860AE-4FD0-40F8-BB27-8725D1CC3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89236"/>
              </p:ext>
            </p:extLst>
          </p:nvPr>
        </p:nvGraphicFramePr>
        <p:xfrm>
          <a:off x="628650" y="1916832"/>
          <a:ext cx="7886700" cy="2916995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440346923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853497865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607105671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6466375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41565375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28097433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54835749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240846024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443782798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192935215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45391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64355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39.059.608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747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19.335.415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26899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19.335.415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6566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16.277.173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6363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1.216.762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50051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2645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16.643.928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744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16.643.928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64707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49479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63113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4.374.896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1425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53742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27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6E7698-EB37-4C79-950C-FF08F43A9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45701"/>
              </p:ext>
            </p:extLst>
          </p:nvPr>
        </p:nvGraphicFramePr>
        <p:xfrm>
          <a:off x="628649" y="1916832"/>
          <a:ext cx="7886701" cy="4110439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896338036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257820737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4199646387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69679861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670924971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12238216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53119605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856507857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68335718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747725360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200387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45511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1.091.074.115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8.381.451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898.088.324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58259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880.121.867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-2.549.201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761.082.565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7119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145.905.244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-8.192.405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94.285.674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6202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909.699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9945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909.699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40285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3.559.584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6817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227.995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2752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3254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227.995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0740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00263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212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00677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60333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2.888.785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1143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2.888.785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12592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20.332.020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15.469.512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16.539.762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4977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13.975.516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4504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194.191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5743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2.833.953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-314.497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1.431.306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00552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-212.373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753.053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8735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676.463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502.637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141.020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6123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467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BBB701-A3A8-46A4-96FB-BBECEBB50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46857"/>
              </p:ext>
            </p:extLst>
          </p:nvPr>
        </p:nvGraphicFramePr>
        <p:xfrm>
          <a:off x="628649" y="1916832"/>
          <a:ext cx="7886701" cy="1938256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322189615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78780114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971403200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210357605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333729112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70486580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90564791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203008181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07441954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917541920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71177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9415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11.750.883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2761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11.750.883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38058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831.854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53236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831.854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553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7787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41052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-119.436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63807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6.239.519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12022,2%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03719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6.239.519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12022,2%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0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231C48-E73B-4B68-940C-B385109F0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719559"/>
              </p:ext>
            </p:extLst>
          </p:nvPr>
        </p:nvGraphicFramePr>
        <p:xfrm>
          <a:off x="628649" y="1916832"/>
          <a:ext cx="7886701" cy="1771165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538765729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71384940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4278666066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74817741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36384633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544643823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4266226810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06135479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93044049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956725981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442214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33335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6860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7404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3951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5905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499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1141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6545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08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32. PROGRAMA 01: HOSPITAL DE CARABINEROS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7F3D01-4B02-4475-8DE3-A880A871B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54443"/>
              </p:ext>
            </p:extLst>
          </p:nvPr>
        </p:nvGraphicFramePr>
        <p:xfrm>
          <a:off x="628651" y="1900168"/>
          <a:ext cx="7886698" cy="2096464"/>
        </p:xfrm>
        <a:graphic>
          <a:graphicData uri="http://schemas.openxmlformats.org/drawingml/2006/table">
            <a:tbl>
              <a:tblPr/>
              <a:tblGrid>
                <a:gridCol w="255125">
                  <a:extLst>
                    <a:ext uri="{9D8B030D-6E8A-4147-A177-3AD203B41FA5}">
                      <a16:colId xmlns:a16="http://schemas.microsoft.com/office/drawing/2014/main" val="3982824449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1263290295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3474242939"/>
                    </a:ext>
                  </a:extLst>
                </a:gridCol>
                <a:gridCol w="2895118">
                  <a:extLst>
                    <a:ext uri="{9D8B030D-6E8A-4147-A177-3AD203B41FA5}">
                      <a16:colId xmlns:a16="http://schemas.microsoft.com/office/drawing/2014/main" val="3318054868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2941689175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280426336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3892845032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2513799445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3142971135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3602474328"/>
                    </a:ext>
                  </a:extLst>
                </a:gridCol>
              </a:tblGrid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84285"/>
                  </a:ext>
                </a:extLst>
              </a:tr>
              <a:tr h="26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9476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24.232.451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1095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19.610.825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-30.071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16.430.784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48148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9.675.246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-62.319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5.111.277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6646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64721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9268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3346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24252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3872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30837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2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33. PROGRAMA 01: POLICÍA DE INVESTIGACIONES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128345-4C70-400B-915A-821CD46A2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968169"/>
              </p:ext>
            </p:extLst>
          </p:nvPr>
        </p:nvGraphicFramePr>
        <p:xfrm>
          <a:off x="628651" y="1863314"/>
          <a:ext cx="7886698" cy="4008521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3477990450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594161073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530334164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156011420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891036887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685328569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866910330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4191917055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4072768911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922819335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81501"/>
                  </a:ext>
                </a:extLst>
              </a:tr>
              <a:tr h="2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1071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267.687.694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399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264.192.823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-1.202.164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222.853.126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8358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34.318.212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-1.533.149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24.525.932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1658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49990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4856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422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0822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162.297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6262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648.480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4458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5.028.394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-1.099.698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3.161.062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2339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2.769.561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-700.846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1.503.072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0761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344.121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432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390.321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76285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-179.182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284.192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7871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-83.680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639.356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0128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3.165.801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86664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3.165.801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774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14771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2271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3256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12.227.178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29608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12.227.178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16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dependientes del Ministerio, </a:t>
            </a:r>
            <a:r>
              <a:rPr lang="es-CL" sz="1400" b="1" dirty="0"/>
              <a:t>el 82% </a:t>
            </a:r>
            <a:r>
              <a:rPr lang="es-CL" sz="1400" dirty="0"/>
              <a:t>del presupuesto inicial, se concentra en la </a:t>
            </a:r>
            <a:r>
              <a:rPr lang="es-CL" sz="1400" b="1" dirty="0"/>
              <a:t>Subsecretaría de Desarrollo Regional y Administrativo, Carabineros de Chile </a:t>
            </a:r>
            <a:r>
              <a:rPr lang="es-CL" sz="1400" dirty="0"/>
              <a:t>y </a:t>
            </a:r>
            <a:r>
              <a:rPr lang="es-CL" sz="1400" b="1" dirty="0"/>
              <a:t>los Gobiernos Regionales</a:t>
            </a:r>
            <a:r>
              <a:rPr lang="es-CL" sz="1400" dirty="0"/>
              <a:t> (que representan a su vez el 18%, 31% y 32% respectivamente), los que al mes de OCTUBRE alcanzaron niveles de ejecución de </a:t>
            </a:r>
            <a:r>
              <a:rPr lang="es-CL" sz="1400" b="1" dirty="0"/>
              <a:t>90,7%, 82,3% y 69,3% respectivamente</a:t>
            </a:r>
            <a:r>
              <a:rPr lang="es-CL" sz="14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Las mayores tasas de gastos se registraron en la </a:t>
            </a:r>
            <a:r>
              <a:rPr lang="es-CL" sz="1400" b="1" dirty="0"/>
              <a:t>Subsecretaría del Interior (106,2%)</a:t>
            </a:r>
            <a:r>
              <a:rPr lang="es-CL" sz="1400" dirty="0"/>
              <a:t> y </a:t>
            </a:r>
            <a:r>
              <a:rPr lang="es-CL" sz="1400" b="1" dirty="0"/>
              <a:t>Bomberos de Chile (94,7%)</a:t>
            </a:r>
            <a:r>
              <a:rPr lang="es-CL" sz="1400" dirty="0"/>
              <a:t>.  En el caso de la Subsecretaría del Interior, la ejecución se explica por el nivel de gasto en las transferencias corrientes que al mes de OCTUBRE presenta una ejecución de </a:t>
            </a:r>
            <a:r>
              <a:rPr lang="es-CL" sz="1400" b="1" dirty="0"/>
              <a:t>111,9%, </a:t>
            </a:r>
            <a:r>
              <a:rPr lang="es-CL" sz="1400" dirty="0"/>
              <a:t>representando a su vez el 71% del presupuesto vigente de la Subsecretaría, producto de los </a:t>
            </a:r>
            <a:r>
              <a:rPr lang="es-CL" sz="1400" b="1" u="sng" dirty="0"/>
              <a:t>mayores incrementos derivados de las emergencias vividas en el país ($46.757 millones), faltando por decretar a la fecha $8.963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Mientras que </a:t>
            </a:r>
            <a:r>
              <a:rPr lang="es-CL" sz="1400" b="1" dirty="0"/>
              <a:t>Fondo Social </a:t>
            </a:r>
            <a:r>
              <a:rPr lang="es-CL" sz="1400" dirty="0"/>
              <a:t>es el que presenta la </a:t>
            </a:r>
            <a:r>
              <a:rPr lang="es-CL" sz="1400" b="1" dirty="0"/>
              <a:t>ejecución menor, con un gasto de 11,2%</a:t>
            </a:r>
            <a:r>
              <a:rPr lang="es-CL" sz="1400" dirty="0"/>
              <a:t>, explicado por su cronograma de asignación de recursos que se realiza a finales del tercer trimestre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Respecto a los recursos contemplados en el subtítulo 34 “servicio de la deuda” destinados al pago de las obligaciones devengadas al 31 de diciembre de 2017 (deuda flotante), a la fecha falta por decretar $7.215 millones, los que se concentran en Servicio de Gobierno Interior ($2.594 millones), la Subsecretaría del Interior ($1.404 millones), Red de Conectividad del Estado ($137 millones) y Bomberos de Chile ($3.080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09BEF0-53E5-4439-98BB-2FFD36C0D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631991"/>
              </p:ext>
            </p:extLst>
          </p:nvPr>
        </p:nvGraphicFramePr>
        <p:xfrm>
          <a:off x="628650" y="1916832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941040870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2424841290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1330483550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2198698886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2921405537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504775110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221453851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18539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11426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55.506.177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20.705.635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34.289.987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4439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59.225.993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15.936.928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42.693.824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0851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79.972.658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3.185.340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61.558.448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7580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66.919.982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3.342.112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33.226.460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9192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73.443.488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11.626.177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48.398.707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9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80.345.799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4.136.578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55.132.397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13336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126.479.014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4.477.372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92.739.184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74270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69.670.191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4.645.891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47.193.933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8916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85.991.750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7.121.811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67.782.956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27499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125.911.474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7.325.602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87.516.461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61362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-233.051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334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121.070.834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8.260.329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71.920.544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2204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53.958.623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36.320.897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0271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92.994.083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15.883.692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71.559.381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90700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64.421.711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9.670.375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43.254.556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9544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86.893.451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29.133.263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67.913.027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23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% de Ejecución Presupuestaria de los GORES a OCTUBRE de 2017 - 2018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4C61C70-7B10-45E7-8584-26ED4D30F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24" y="2102899"/>
            <a:ext cx="710855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3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01: GASTOS DE FUNCIONAMIENTO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F218DE-5330-476B-A26F-A4A2C82B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716531"/>
              </p:ext>
            </p:extLst>
          </p:nvPr>
        </p:nvGraphicFramePr>
        <p:xfrm>
          <a:off x="628650" y="1916832"/>
          <a:ext cx="7886700" cy="3400916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854548500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1821921715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4102360259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2008957619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2451610693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4120847945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609292929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63238"/>
                  </a:ext>
                </a:extLst>
              </a:tr>
              <a:tr h="2925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7025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4.132.923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3.215.110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69596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3.406.045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6757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4.148.047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3.294.377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92126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4.169.501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3.363.320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64784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4.234.770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-140.667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3.619.316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1275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5.137.824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252.138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4.186.316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77982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6.978.949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6.260.594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9727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3.909.790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3.184.984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78059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3.496.747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0412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5.627.864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4.601.536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58638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9349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4.635.163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3.997.307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6134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3.554.523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5055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4.464.655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3.672.593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424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4.902.156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3.888.184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7676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4.322.769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3.437.447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6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791766-3A43-4105-B736-98C3F25D1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9213"/>
              </p:ext>
            </p:extLst>
          </p:nvPr>
        </p:nvGraphicFramePr>
        <p:xfrm>
          <a:off x="628650" y="1861659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235144592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717514244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1284822821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2825657388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3031768256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409437765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053045565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83468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3040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51.373.254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20.611.418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31.074.877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1671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55.329.891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15.762.070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39.287.779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6840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75.824.611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3.134.351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58.264.071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1447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62.750.481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3.008.208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29.863.140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0297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69.208.718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11.766.844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44.779.391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49192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75.207.975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3.884.440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50.946.081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97228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119.500.065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4.314.100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86.478.590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30202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65.760.401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4.514.795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44.008.949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8029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81.762.645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7.022.146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64.286.209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9981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120.283.610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7.123.451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82.914.925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1858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808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116.435.671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8.172.171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67.923.237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92085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49.663.238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5.488.392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32.766.374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8336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88.529.428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15.874.959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67.886.788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3119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59.519.555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9.671.664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39.366.372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6710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82.570.682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29.102.297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64.475.580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13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6DA69FF-3B64-41E0-9FFB-339BC2CA2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22687"/>
            <a:ext cx="4113767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7531D99-5BB5-4294-A644-95161151E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20A5AC-BCC5-48E6-8766-A03B5A1DF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88"/>
              </p:ext>
            </p:extLst>
          </p:nvPr>
        </p:nvGraphicFramePr>
        <p:xfrm>
          <a:off x="628650" y="2007047"/>
          <a:ext cx="7886700" cy="2686304"/>
        </p:xfrm>
        <a:graphic>
          <a:graphicData uri="http://schemas.openxmlformats.org/drawingml/2006/table">
            <a:tbl>
              <a:tblPr/>
              <a:tblGrid>
                <a:gridCol w="736670">
                  <a:extLst>
                    <a:ext uri="{9D8B030D-6E8A-4147-A177-3AD203B41FA5}">
                      <a16:colId xmlns:a16="http://schemas.microsoft.com/office/drawing/2014/main" val="304662506"/>
                    </a:ext>
                  </a:extLst>
                </a:gridCol>
                <a:gridCol w="2827512">
                  <a:extLst>
                    <a:ext uri="{9D8B030D-6E8A-4147-A177-3AD203B41FA5}">
                      <a16:colId xmlns:a16="http://schemas.microsoft.com/office/drawing/2014/main" val="2005743562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426740532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226171664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799839913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4108213862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3866392506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4277352849"/>
                    </a:ext>
                  </a:extLst>
                </a:gridCol>
              </a:tblGrid>
              <a:tr h="1721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7623"/>
                  </a:ext>
                </a:extLst>
              </a:tr>
              <a:tr h="275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0715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3.329.541.360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58.927.341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2.517.657.899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7337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1.304.391.733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-5.225.506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1.120.878.629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3451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232.071.290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-10.306.847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150.922.637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3023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3.584.434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2.166.406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4.594.182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4141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333.178.167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48.691.636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275.500.643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6246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7.387.968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3.201.707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117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1.669.373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1.659.603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1.510.181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15457,3%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6774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99.323.746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33.723.433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67.782.127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2943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638.248.283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-42.575.103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456.880.766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5584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-1.431.490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8987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599.339.920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-39.299.685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342.591.245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42969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91.680.474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63.622.859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95.227.272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5631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6.484.974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6.484.974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71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67CA9D-FEC3-450D-84E8-C74F3A7DD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00464"/>
              </p:ext>
            </p:extLst>
          </p:nvPr>
        </p:nvGraphicFramePr>
        <p:xfrm>
          <a:off x="628650" y="1700808"/>
          <a:ext cx="7886699" cy="4125274"/>
        </p:xfrm>
        <a:graphic>
          <a:graphicData uri="http://schemas.openxmlformats.org/drawingml/2006/table">
            <a:tbl>
              <a:tblPr/>
              <a:tblGrid>
                <a:gridCol w="358376">
                  <a:extLst>
                    <a:ext uri="{9D8B030D-6E8A-4147-A177-3AD203B41FA5}">
                      <a16:colId xmlns:a16="http://schemas.microsoft.com/office/drawing/2014/main" val="1567240416"/>
                    </a:ext>
                  </a:extLst>
                </a:gridCol>
                <a:gridCol w="358376">
                  <a:extLst>
                    <a:ext uri="{9D8B030D-6E8A-4147-A177-3AD203B41FA5}">
                      <a16:colId xmlns:a16="http://schemas.microsoft.com/office/drawing/2014/main" val="741431291"/>
                    </a:ext>
                  </a:extLst>
                </a:gridCol>
                <a:gridCol w="3341617">
                  <a:extLst>
                    <a:ext uri="{9D8B030D-6E8A-4147-A177-3AD203B41FA5}">
                      <a16:colId xmlns:a16="http://schemas.microsoft.com/office/drawing/2014/main" val="2918921412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3426475387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3874899403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4111702272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1178776634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780444380"/>
                    </a:ext>
                  </a:extLst>
                </a:gridCol>
                <a:gridCol w="639266">
                  <a:extLst>
                    <a:ext uri="{9D8B030D-6E8A-4147-A177-3AD203B41FA5}">
                      <a16:colId xmlns:a16="http://schemas.microsoft.com/office/drawing/2014/main" val="3967147451"/>
                    </a:ext>
                  </a:extLst>
                </a:gridCol>
              </a:tblGrid>
              <a:tr h="156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29210"/>
                  </a:ext>
                </a:extLst>
              </a:tr>
              <a:tr h="403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584789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69.743.030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59.067.930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99460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12.742.364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06285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605.060.798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1.637.673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418.538.378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332823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46.134.699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41.858.681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565437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3.452.963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165472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221.300.628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38.338.629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154.444.435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29632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142.217.235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-28.291.641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89.924.973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9654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128.857.326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121874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5.522.789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12266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37.761.605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929.869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26.754.337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622874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23.795.445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75786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2.958.892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456676"/>
                  </a:ext>
                </a:extLst>
              </a:tr>
              <a:tr h="2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51.585.729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5330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129.039.201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47.348.403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124.450.861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054207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77.515.775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46.542.577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82.286.137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71354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2.543.401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454739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561.715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80624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39.059.608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615600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1.091.074.115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8.381.451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898.088.324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602889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24.232.451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249255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267.687.694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184999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1.092.520.636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1.243.347.613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150.826.977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861.646.939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735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5923E5-7D43-4A8B-ADF1-DA511A69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40893"/>
              </p:ext>
            </p:extLst>
          </p:nvPr>
        </p:nvGraphicFramePr>
        <p:xfrm>
          <a:off x="628649" y="1916832"/>
          <a:ext cx="7886701" cy="4138266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4188201990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4108318398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185697407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3108692196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7283975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6154103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331802709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341462784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160882778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933374685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01240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89843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69.743.030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59.067.930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2606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33.035.136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229.124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27.869.861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43863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6.454.557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-121.699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5.036.572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7077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1440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96900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36126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7.562.281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1778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857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2464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7.562.281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4251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2784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5.458.263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55068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586.534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53555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1.327.927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24609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189.557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3326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944.958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561.848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557.365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43204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-129.487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4034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84749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624.290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356.339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674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162.192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944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6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16B377-59C5-46AE-923D-35B60FDDD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166148"/>
              </p:ext>
            </p:extLst>
          </p:nvPr>
        </p:nvGraphicFramePr>
        <p:xfrm>
          <a:off x="628649" y="1916832"/>
          <a:ext cx="7886701" cy="2383149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3846609279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3092295757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1614233030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2265578012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046104951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474744154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138867098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2206922154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742504528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813326959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88905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85947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603.231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502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603.231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38822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65118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0239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7604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534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5801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3.732.431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372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94379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96775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36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890" y="13575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04.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99CBFE-3D9B-42E3-9CDE-F4BA3CDED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68338"/>
              </p:ext>
            </p:extLst>
          </p:nvPr>
        </p:nvGraphicFramePr>
        <p:xfrm>
          <a:off x="628651" y="1812900"/>
          <a:ext cx="7886698" cy="4141643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2943162659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2553629473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980947713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634547912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062401629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63933913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186560435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1858205449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298349065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1259259664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65295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4019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12.742.364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3127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6.683.046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-137.258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6.297.118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96108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4.072.643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-129.664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2.707.448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40073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3838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41225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3.558.870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-70.818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3.268.718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6738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12350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7470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5767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8192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2.993.397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8265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189.565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7731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6566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4745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UNDAC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2163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400.345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258.963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7238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73111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7954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96.313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097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8314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-66.008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8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8571</Words>
  <Application>Microsoft Office PowerPoint</Application>
  <PresentationFormat>Presentación en pantalla (4:3)</PresentationFormat>
  <Paragraphs>4984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05: MINISTERIO DEL INTERIOR Y SEGURIDAD PÚBLICA</vt:lpstr>
      <vt:lpstr>EJECUCIÓN ACUMULADA DE GASTOS A OCTUBRE DE 2018  PARTIDA 05 MINISTERIO DEL INTERIOR Y SEGURIDAD PÚBLICA</vt:lpstr>
      <vt:lpstr>EJECUCIÓN ACUMULADA DE GASTOS A OCTUBRE DE 2018  PARTIDA 05 MINISTERIO DEL INTERIOR Y SEGURIDAD PÚBLICA</vt:lpstr>
      <vt:lpstr>COMPORTAMIENTO DE LA EJECUCIÓN ACUMULADA DE GASTOS A OCTUBRE DE 2018  PARTIDA 05 MINISTERIO DEL INTERIOR Y SEGURIDAD PÚBLICA</vt:lpstr>
      <vt:lpstr>EJECUCIÓN ACUMULADA DE GASTOS A OCTUBRE DE 2018  PARTIDA 05 MINISTERIO DEL INTERIOR Y SEGURIDAD PÚBLICA</vt:lpstr>
      <vt:lpstr>EJECUCIÓN ACUMULADA DE GASTOS A OCTUBRE DE 2018  PARTIDA 05 RESUMEN POR CAPÍTULOS</vt:lpstr>
      <vt:lpstr>EJECUCIÓN ACUMULADA DE GASTOS A OCTUBRE DE 2018  PARTIDA 05. CAPÍTULO 01. PROGRAMA 01: SERVICIO DE GOBIERNO INTERIOR</vt:lpstr>
      <vt:lpstr>EJECUCIÓN ACUMULADA DE GASTOS A OCTUBRE DE 2018  PARTIDA 05. CAPÍTULO 01. PROGRAMA 01: SERVICIO DE GOBIERNO INTERIOR</vt:lpstr>
      <vt:lpstr>EJECUCIÓN ACUMULADA DE GASTOS A OCTUBRE DE 2018  PARTIDA 05. CAPÍTULO 04. PROGRAMA 01: OFICINA NACIONAL DE EMERGENCIA</vt:lpstr>
      <vt:lpstr>EJECUCIÓN ACUMULADA DE GASTOS A OCTUBRE DE 2018  PARTIDA 05. CAPÍTULO 05. PROGRAMA 01: SUBSECRETARÍA DE DESARROLLO REGIONAL Y ADMINISTRATIVO</vt:lpstr>
      <vt:lpstr>EJECUCIÓN ACUMULADA DE GASTOS A OCTUBRE DE 2018  PARTIDA 05. CAPÍTULO 05. PROGRAMA 02: FORTALECIMIENTO DE LA GESTIÓN SUBNACIONAL</vt:lpstr>
      <vt:lpstr>EJECUCIÓN ACUMULADA DE GASTOS A OCTUBRE DE 2018  PARTIDA 05. CAPÍTULO 05. PROGRAMA 03: PROGRAMA DE DESARROLLO LOCAL</vt:lpstr>
      <vt:lpstr>EJECUCIÓN ACUMULADA DE GASTOS A OCTUBRE DE 2018  PARTIDA 05. CAPÍTULO 05. PROGRAMA 05: TRANSFERENCIAS A LOS GOBIERNOS REGIONALES</vt:lpstr>
      <vt:lpstr>EJECUCIÓN ACUMULADA DE GASTOS A OCTUBRE DE 2018  PARTIDA 05. CAPÍTULO 05. PROGRAMA 05: TRANSFERENCIAS A LOS GOBIERNOS REGIONALES</vt:lpstr>
      <vt:lpstr>EJECUCIÓN ACUMULADA DE GASTOS A OCTUBRE DE 2018  PARTIDA 05. CAPÍTULO 05. PROGRAMA 06: PROGRAMAS DE CONVERGENCIA</vt:lpstr>
      <vt:lpstr>EJECUCIÓN ACUMULADA DE GASTOS A OCTUBRE DE 2018  PARTIDA 05. CAPÍTULO 07. PROGRAMA 01: AGENCIA NACIONAL DE INTELIGENCIA</vt:lpstr>
      <vt:lpstr>EJECUCIÓN ACUMULADA DE GASTOS A OCTUBRE DE 2018  PARTIDA 05. CAPÍTULO 08. PROGRAMA 01: SUBSECRETARÍA DE PREVENCIÓN DEL DELITO</vt:lpstr>
      <vt:lpstr>EJECUCIÓN ACUMULADA DE GASTOS A OCTUBRE DE 2018  PARTIDA 05. CAPÍTULO 08. PROGRAMA 02: CENTROS REGIONALES DE ATENCIÓN Y ORIENTACIÓN A VÍCTIMAS</vt:lpstr>
      <vt:lpstr>EJECUCIÓN ACUMULADA DE GASTOS A OCTUBRE DE 2018  PARTIDA 05. CAPÍTULO 09. PROGRAMA 01: SERV. NACIONAL PARA PREVENCIÓN Y REHABIL. CONSUMO DE DROGAS Y ALCOHOL</vt:lpstr>
      <vt:lpstr>EJECUCIÓN ACUMULADA DE GASTOS A OCTUBRE DE 2018  PARTIDA 05. CAPÍTULO 10. PROGRAMA 01: SUBSECRETARÍA DEL INTERIOR</vt:lpstr>
      <vt:lpstr>EJECUCIÓN ACUMULADA DE GASTOS A OCTUBRE DE 2018  PARTIDA 05. CAPÍTULO 10. PROGRAMA 01: SUBSECRETARÍA DEL INTERIOR</vt:lpstr>
      <vt:lpstr>EJECUCIÓN ACUMULADA DE GASTOS A OCTUBRE DE 2018  PARTIDA 05. CAPÍTULO 10. PROGRAMA 02: RED DE CONECTIVIDAD DEL ESTADO</vt:lpstr>
      <vt:lpstr>EJECUCIÓN ACUMULADA DE GASTOS A OCTUBRE DE 2018  PARTIDA 05. CAPÍTULO 10. PROGRAMA 03: FONDO SOCIAL</vt:lpstr>
      <vt:lpstr>EJECUCIÓN ACUMULADA DE GASTOS A OCTUBRE DE 2018  PARTIDA 05. CAPÍTULO 10. PROGRAMA 04: BOMBEROS DE CHILE</vt:lpstr>
      <vt:lpstr>EJECUCIÓN ACUMULADA DE GASTOS A OCTUBRE DE 2018  PARTIDA 05. CAPÍTULO 31. PROGRAMA 01: CARABINEROS DE CHILE</vt:lpstr>
      <vt:lpstr>EJECUCIÓN ACUMULADA DE GASTOS A OCTUBRE DE 2018  PARTIDA 05. CAPÍTULO 31. PROGRAMA 01: CARABINEROS DE CHILE</vt:lpstr>
      <vt:lpstr>EJECUCIÓN ACUMULADA DE GASTOS A OCTUBRE DE 2018  PARTIDA 05. CAPÍTULO 31. PROGRAMA 01: CARABINEROS DE CHILE</vt:lpstr>
      <vt:lpstr>EJECUCIÓN ACUMULADA DE GASTOS A OCTUBRE DE 2018  PARTIDA 05. CAPÍTULO 32. PROGRAMA 01: HOSPITAL DE CARABINEROS</vt:lpstr>
      <vt:lpstr>EJECUCIÓN ACUMULADA DE GASTOS A OCTUBRE DE 2018  PARTIDA 05. CAPÍTULO 33. PROGRAMA 01: POLICÍA DE INVESTIGACIONES DE CHILE</vt:lpstr>
      <vt:lpstr>EJECUCIÓN ACUMULADA DE GASTOS A OCTUBRE DE 2018  PARTIDA 05. CAPÍTULOS 61 al 75. PROGRAMAS 01, 02 y 03: GOBIERNOS REGIONALES</vt:lpstr>
      <vt:lpstr>COMPORTAMIENTO DE LA  EJECUCIÓN ACUMULADA DE GASTOS A OCTUBRE DE 2018  PARTIDA 05. CAPÍTULOS 61 al 75. PROGRAMAS 01, 02 y 03: INVERSIÓN REGIONAL</vt:lpstr>
      <vt:lpstr>EJECUCIÓN ACUMULADA DE GASTOS A OCTUBRE DE 2018  PARTIDA 05. CAPÍTULOS 61 al 75. PROGRAMAS 01: GASTOS DE FUNCIONAMIENTO GOBIERNOS REGIONALES</vt:lpstr>
      <vt:lpstr>EJECUCIÓN ACUMULADA DE GASTOS A OCTUBRE DE 2018  PARTIDA 05. CAPÍTULOS 61 al 75. PROGRAMAS 02 y 03: INVERSIÓN REGIONAL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206</cp:revision>
  <cp:lastPrinted>2017-06-20T21:34:02Z</cp:lastPrinted>
  <dcterms:created xsi:type="dcterms:W3CDTF">2016-06-23T13:38:47Z</dcterms:created>
  <dcterms:modified xsi:type="dcterms:W3CDTF">2019-01-16T21:00:03Z</dcterms:modified>
</cp:coreProperties>
</file>