
<file path=[Content_Types].xml><?xml version="1.0" encoding="utf-8"?>
<Types xmlns="http://schemas.openxmlformats.org/package/2006/content-types">
  <Default Extension="png" ContentType="image/png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  <p:sldMasterId id="2147483696" r:id="rId4"/>
    <p:sldMasterId id="2147483708" r:id="rId5"/>
    <p:sldMasterId id="2147483720" r:id="rId6"/>
    <p:sldMasterId id="2147483732" r:id="rId7"/>
  </p:sldMasterIdLst>
  <p:notesMasterIdLst>
    <p:notesMasterId r:id="rId21"/>
  </p:notesMasterIdLst>
  <p:sldIdLst>
    <p:sldId id="257" r:id="rId8"/>
    <p:sldId id="258" r:id="rId9"/>
    <p:sldId id="259" r:id="rId10"/>
    <p:sldId id="269" r:id="rId11"/>
    <p:sldId id="268" r:id="rId12"/>
    <p:sldId id="260" r:id="rId13"/>
    <p:sldId id="261" r:id="rId14"/>
    <p:sldId id="262" r:id="rId15"/>
    <p:sldId id="263" r:id="rId16"/>
    <p:sldId id="264" r:id="rId17"/>
    <p:sldId id="265" r:id="rId18"/>
    <p:sldId id="266" r:id="rId19"/>
    <p:sldId id="267" r:id="rId20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020" y="2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3" Type="http://schemas.openxmlformats.org/officeDocument/2006/relationships/slideMaster" Target="slideMasters/slideMaster3.xml"/><Relationship Id="rId21" Type="http://schemas.openxmlformats.org/officeDocument/2006/relationships/notesMaster" Target="notesMasters/notesMaster1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8.xml"/><Relationship Id="rId23" Type="http://schemas.openxmlformats.org/officeDocument/2006/relationships/viewProps" Target="viewProps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05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r">
              <a:defRPr sz="1200"/>
            </a:lvl1pPr>
          </a:lstStyle>
          <a:p>
            <a:fld id="{623580EB-C2B1-4565-B6B5-5F3BD12A04B4}" type="datetimeFigureOut">
              <a:rPr lang="es-CL" smtClean="0"/>
              <a:t>15-01-2019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6975" y="701675"/>
            <a:ext cx="4683125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936" tIns="46968" rIns="93936" bIns="46968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3936" tIns="46968" rIns="93936" bIns="46968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05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r">
              <a:defRPr sz="1200"/>
            </a:lvl1pPr>
          </a:lstStyle>
          <a:p>
            <a:fld id="{EB753B38-ACBB-48E6-ACB5-905B7B9E39B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85621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753B38-ACBB-48E6-ACB5-905B7B9E39BA}" type="slidenum">
              <a:rPr lang="es-CL" smtClean="0"/>
              <a:t>2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057888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>
                <a:solidFill>
                  <a:prstClr val="black"/>
                </a:solidFill>
              </a:rPr>
              <a:pPr/>
              <a:t>6</a:t>
            </a:fld>
            <a:endParaRPr lang="es-C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15-01-2019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16592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15-01-2019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10200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15-01-2019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01481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15-01-2019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80168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15-01-2019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18651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15-01-2019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58246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15-01-2019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31044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15-01-2019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49892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15-01-2019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95209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15-01-2019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600323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15-01-2019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73740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15-01-2019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76328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15-01-2019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034264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15-01-2019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582545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15-01-2019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885661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15-01-2019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13716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15-01-2019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75684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15-01-2019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89655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15-01-2019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084054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15-01-2019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419449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15-01-2019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336213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15-01-2019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16688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15-01-2019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4266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15-01-2019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295833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15-01-2019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98346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15-01-2019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224065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15-01-2019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85637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15-01-2019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18911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15-01-2019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54757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15-01-2019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9605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15-01-2019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63041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15-01-2019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058435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15-01-2019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14747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15-01-2019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4971218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15-01-2019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8949992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15-01-2019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4817988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15-01-2019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280970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15-01-2019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8223547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15-01-2019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3880948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15-01-2019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35707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15-01-2019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09459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15-01-2019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1930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15-01-2019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7105350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15-01-2019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72903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15-01-2019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169246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15-01-2019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9653808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15-01-2019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3027707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15-01-2019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0765785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15-01-2019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3504273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15-01-2019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8229330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15-01-2019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5517790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15-01-2019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78956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15-01-2019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95375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15-01-2019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09074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15-01-2019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69919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15-01-2019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7694014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15-01-2019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5982436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15-01-2019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2764873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15-01-2019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1965149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15-01-2019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3172854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15-01-2019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335009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15-01-2019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8130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15-01-2019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5088435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15-01-2019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55927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15-01-2019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60450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15-01-2019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83025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15-01-2019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7632748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15-01-2019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8518716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15-01-2019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0604905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15-01-2019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7911284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15-01-2019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320448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15-01-2019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4318270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15-01-2019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6065527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15-01-2019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084197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15-01-2019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8464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15-01-2019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48867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15-01-2019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12411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15-01-2019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9244" name="Picture 28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9750" y="0"/>
            <a:ext cx="352425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694288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15-01-2019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196" name="Picture 28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8522" y="34999"/>
            <a:ext cx="352425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761868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15-01-2019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6172" name="Picture 28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1988" y="0"/>
            <a:ext cx="352425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13119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15-01-2019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5148" name="Picture 28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2378" y="0"/>
            <a:ext cx="352425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250152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15-01-2019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4124" name="Picture 28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4260" y="20931"/>
            <a:ext cx="352425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54663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15-01-2019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3100" name="Picture 28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7381" y="0"/>
            <a:ext cx="352425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202671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15-01-2019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2076" name="Picture 28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9750" y="49066"/>
            <a:ext cx="352425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93128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Hoja_de_c_lculo_de_Microsoft_Excel_97-20036.xls"/><Relationship Id="rId2" Type="http://schemas.openxmlformats.org/officeDocument/2006/relationships/slideLayout" Target="../slideLayouts/slideLayout35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0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Hoja_de_c_lculo_de_Microsoft_Excel_97-20037.xls"/><Relationship Id="rId2" Type="http://schemas.openxmlformats.org/officeDocument/2006/relationships/slideLayout" Target="../slideLayouts/slideLayout46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1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Hoja_de_c_lculo_de_Microsoft_Excel_97-20038.xls"/><Relationship Id="rId2" Type="http://schemas.openxmlformats.org/officeDocument/2006/relationships/slideLayout" Target="../slideLayouts/slideLayout57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2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Hoja_de_c_lculo_de_Microsoft_Excel_97-20039.xls"/><Relationship Id="rId2" Type="http://schemas.openxmlformats.org/officeDocument/2006/relationships/slideLayout" Target="../slideLayouts/slideLayout68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13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package" Target="../embeddings/Hoja_de_c_lculo_de_Microsoft_Excel1.xlsx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Hoja_de_c_lculo_de_Microsoft_Excel_97-2003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5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6.emf"/><Relationship Id="rId4" Type="http://schemas.openxmlformats.org/officeDocument/2006/relationships/oleObject" Target="../embeddings/Hoja_de_c_lculo_de_Microsoft_Excel_97-20032.xls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Hoja_de_c_lculo_de_Microsoft_Excel_97-20033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7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Hoja_de_c_lculo_de_Microsoft_Excel_97-20034.xls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8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Hoja_de_c_lculo_de_Microsoft_Excel_97-20035.xls"/><Relationship Id="rId2" Type="http://schemas.openxmlformats.org/officeDocument/2006/relationships/slideLayout" Target="../slideLayouts/slideLayout24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9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solidFill>
                  <a:prstClr val="black"/>
                </a:solidFill>
              </a:rPr>
              <a:t>EJECUCIÓN ACUMULADA DE GASTOS PRESUPUESTARIOS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AL MES DE </a:t>
            </a:r>
            <a:r>
              <a:rPr lang="es-CL" sz="2000" b="1" dirty="0" smtClean="0">
                <a:solidFill>
                  <a:prstClr val="black"/>
                </a:solidFill>
              </a:rPr>
              <a:t>NOVIEMBRE </a:t>
            </a:r>
            <a:r>
              <a:rPr lang="es-CL" sz="2000" b="1" dirty="0">
                <a:solidFill>
                  <a:prstClr val="black"/>
                </a:solidFill>
              </a:rPr>
              <a:t>DE 2018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PARTIDA </a:t>
            </a:r>
            <a:r>
              <a:rPr lang="es-CL" sz="2000" b="1" dirty="0" smtClean="0">
                <a:solidFill>
                  <a:prstClr val="black"/>
                </a:solidFill>
              </a:rPr>
              <a:t>17:</a:t>
            </a:r>
            <a:r>
              <a:rPr lang="es-CL" sz="2400" b="1" dirty="0" smtClean="0">
                <a:latin typeface="+mn-lt"/>
              </a:rPr>
              <a:t/>
            </a:r>
            <a:br>
              <a:rPr lang="es-CL" sz="2400" b="1" dirty="0" smtClean="0">
                <a:latin typeface="+mn-lt"/>
              </a:rPr>
            </a:br>
            <a:r>
              <a:rPr lang="es-CL" sz="2000" b="1" dirty="0" smtClean="0">
                <a:latin typeface="+mn-lt"/>
              </a:rPr>
              <a:t>MINISTERIO DE MINERÍA</a:t>
            </a:r>
            <a:endParaRPr lang="es-CL" sz="2000" b="1" dirty="0">
              <a:latin typeface="+mn-lt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b="1" dirty="0">
                <a:solidFill>
                  <a:prstClr val="black"/>
                </a:solidFill>
              </a:rPr>
              <a:t>Valparaíso, </a:t>
            </a:r>
            <a:r>
              <a:rPr lang="es-CL" sz="1200" b="1" dirty="0" smtClean="0">
                <a:solidFill>
                  <a:prstClr val="black"/>
                </a:solidFill>
              </a:rPr>
              <a:t>enero</a:t>
            </a:r>
            <a:r>
              <a:rPr lang="es-CL" sz="1200" b="1" dirty="0" smtClean="0">
                <a:solidFill>
                  <a:prstClr val="black"/>
                </a:solidFill>
              </a:rPr>
              <a:t> 2019</a:t>
            </a:r>
            <a:endParaRPr lang="es-CL" sz="1200" b="1" dirty="0">
              <a:solidFill>
                <a:prstClr val="black"/>
              </a:solidFill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>
              <a:solidFill>
                <a:prstClr val="white"/>
              </a:solidFill>
            </a:endParaRPr>
          </a:p>
        </p:txBody>
      </p:sp>
      <p:pic>
        <p:nvPicPr>
          <p:cNvPr id="8220" name="Picture 2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678" y="404664"/>
            <a:ext cx="5525038" cy="1080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02942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95536" y="5944195"/>
            <a:ext cx="7174429" cy="365125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</a:t>
            </a:r>
            <a:r>
              <a:rPr lang="es-CL" sz="1050" dirty="0" smtClean="0">
                <a:solidFill>
                  <a:prstClr val="black"/>
                </a:solidFill>
              </a:rPr>
              <a:t>propia en </a:t>
            </a:r>
            <a:r>
              <a:rPr lang="es-CL" sz="1050" dirty="0">
                <a:solidFill>
                  <a:prstClr val="black"/>
                </a:solidFill>
              </a:rPr>
              <a:t>base </a:t>
            </a:r>
            <a:r>
              <a:rPr lang="es-CL" sz="1050" dirty="0" smtClean="0">
                <a:solidFill>
                  <a:prstClr val="black"/>
                </a:solidFill>
              </a:rPr>
              <a:t> a Informes de </a:t>
            </a:r>
            <a:r>
              <a:rPr lang="es-CL" sz="1050" dirty="0">
                <a:solidFill>
                  <a:prstClr val="black"/>
                </a:solidFill>
              </a:rPr>
              <a:t>e</a:t>
            </a:r>
            <a:r>
              <a:rPr lang="es-CL" sz="1050" dirty="0" smtClean="0">
                <a:solidFill>
                  <a:prstClr val="black"/>
                </a:solidFill>
              </a:rPr>
              <a:t>jecución </a:t>
            </a:r>
            <a:r>
              <a:rPr lang="es-CL" sz="1050" dirty="0">
                <a:solidFill>
                  <a:prstClr val="black"/>
                </a:solidFill>
              </a:rPr>
              <a:t>p</a:t>
            </a:r>
            <a:r>
              <a:rPr lang="es-CL" sz="1050" dirty="0" smtClean="0">
                <a:solidFill>
                  <a:prstClr val="black"/>
                </a:solidFill>
              </a:rPr>
              <a:t>resupuestaria mensual de DIPRES</a:t>
            </a:r>
            <a:endParaRPr lang="es-CL" sz="1050" dirty="0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23528" y="1343004"/>
            <a:ext cx="7200800" cy="31564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2018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6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01. CAPÍTULO 03. PROGRAMA 01: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SERVICIO NACIONAL DE GEOLOGÍA Y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MINERÍA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1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63376770"/>
              </p:ext>
            </p:extLst>
          </p:nvPr>
        </p:nvGraphicFramePr>
        <p:xfrm>
          <a:off x="467544" y="1671414"/>
          <a:ext cx="8208912" cy="4133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3" name="Hoja de cálculo" r:id="rId3" imgW="7734300" imgH="4133940" progId="Excel.Sheet.8">
                  <p:embed/>
                </p:oleObj>
              </mc:Choice>
              <mc:Fallback>
                <p:oleObj name="Hoja de cálculo" r:id="rId3" imgW="7734300" imgH="4133940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67544" y="1671414"/>
                        <a:ext cx="8208912" cy="41338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36482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95536" y="4149080"/>
            <a:ext cx="8014371" cy="288032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</a:t>
            </a:r>
            <a:r>
              <a:rPr lang="es-CL" sz="1050" dirty="0" smtClean="0">
                <a:solidFill>
                  <a:prstClr val="black"/>
                </a:solidFill>
              </a:rPr>
              <a:t>propia en </a:t>
            </a:r>
            <a:r>
              <a:rPr lang="es-CL" sz="1050" dirty="0">
                <a:solidFill>
                  <a:prstClr val="black"/>
                </a:solidFill>
              </a:rPr>
              <a:t>base </a:t>
            </a:r>
            <a:r>
              <a:rPr lang="es-CL" sz="1050" dirty="0" smtClean="0">
                <a:solidFill>
                  <a:prstClr val="black"/>
                </a:solidFill>
              </a:rPr>
              <a:t> a Informes de </a:t>
            </a:r>
            <a:r>
              <a:rPr lang="es-CL" sz="1050" dirty="0">
                <a:solidFill>
                  <a:prstClr val="black"/>
                </a:solidFill>
              </a:rPr>
              <a:t>e</a:t>
            </a:r>
            <a:r>
              <a:rPr lang="es-CL" sz="1050" dirty="0" smtClean="0">
                <a:solidFill>
                  <a:prstClr val="black"/>
                </a:solidFill>
              </a:rPr>
              <a:t>jecución </a:t>
            </a:r>
            <a:r>
              <a:rPr lang="es-CL" sz="1050" dirty="0">
                <a:solidFill>
                  <a:prstClr val="black"/>
                </a:solidFill>
              </a:rPr>
              <a:t>p</a:t>
            </a:r>
            <a:r>
              <a:rPr lang="es-CL" sz="1050" dirty="0" smtClean="0">
                <a:solidFill>
                  <a:prstClr val="black"/>
                </a:solidFill>
              </a:rPr>
              <a:t>resupuestaria mensual de DIPRES</a:t>
            </a:r>
            <a:endParaRPr lang="es-CL" sz="1050" dirty="0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11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23528" y="1340768"/>
            <a:ext cx="7489703" cy="3600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2018                                                                                              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6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01. CAPÍTULO 03. PROGRAMA 02: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RED NACIONAL DE VIGILANCIA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VOLCÁNICA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1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57530197"/>
              </p:ext>
            </p:extLst>
          </p:nvPr>
        </p:nvGraphicFramePr>
        <p:xfrm>
          <a:off x="467544" y="1700808"/>
          <a:ext cx="8208912" cy="2305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0" name="Hoja de cálculo" r:id="rId3" imgW="7734300" imgH="2305140" progId="Excel.Sheet.8">
                  <p:embed/>
                </p:oleObj>
              </mc:Choice>
              <mc:Fallback>
                <p:oleObj name="Hoja de cálculo" r:id="rId3" imgW="7734300" imgH="2305140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67544" y="1700808"/>
                        <a:ext cx="8208912" cy="23050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66980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95536" y="3717032"/>
            <a:ext cx="7546849" cy="288032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</a:t>
            </a:r>
            <a:r>
              <a:rPr lang="es-CL" sz="1050" dirty="0" smtClean="0">
                <a:solidFill>
                  <a:prstClr val="black"/>
                </a:solidFill>
              </a:rPr>
              <a:t>propia en </a:t>
            </a:r>
            <a:r>
              <a:rPr lang="es-CL" sz="1050" dirty="0">
                <a:solidFill>
                  <a:prstClr val="black"/>
                </a:solidFill>
              </a:rPr>
              <a:t>base </a:t>
            </a:r>
            <a:r>
              <a:rPr lang="es-CL" sz="1050" dirty="0" smtClean="0">
                <a:solidFill>
                  <a:prstClr val="black"/>
                </a:solidFill>
              </a:rPr>
              <a:t> a Informes de </a:t>
            </a:r>
            <a:r>
              <a:rPr lang="es-CL" sz="1050" dirty="0">
                <a:solidFill>
                  <a:prstClr val="black"/>
                </a:solidFill>
              </a:rPr>
              <a:t>e</a:t>
            </a:r>
            <a:r>
              <a:rPr lang="es-CL" sz="1050" dirty="0" smtClean="0">
                <a:solidFill>
                  <a:prstClr val="black"/>
                </a:solidFill>
              </a:rPr>
              <a:t>jecución </a:t>
            </a:r>
            <a:r>
              <a:rPr lang="es-CL" sz="1050" dirty="0">
                <a:solidFill>
                  <a:prstClr val="black"/>
                </a:solidFill>
              </a:rPr>
              <a:t>p</a:t>
            </a:r>
            <a:r>
              <a:rPr lang="es-CL" sz="1050" dirty="0" smtClean="0">
                <a:solidFill>
                  <a:prstClr val="black"/>
                </a:solidFill>
              </a:rPr>
              <a:t>resupuestaria mensual de DIPRES</a:t>
            </a:r>
            <a:endParaRPr lang="es-CL" sz="1050" dirty="0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12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23528" y="1340768"/>
            <a:ext cx="7455294" cy="3600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2018                                                                                               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01. CAPÍTULO 03. PROGRAMA 03: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PLAN NACIONAL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GEOLOGÍA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1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86693974"/>
              </p:ext>
            </p:extLst>
          </p:nvPr>
        </p:nvGraphicFramePr>
        <p:xfrm>
          <a:off x="467544" y="1700808"/>
          <a:ext cx="8136904" cy="182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5" name="Hoja de cálculo" r:id="rId3" imgW="7858057" imgH="1828800" progId="Excel.Sheet.8">
                  <p:embed/>
                </p:oleObj>
              </mc:Choice>
              <mc:Fallback>
                <p:oleObj name="Hoja de cálculo" r:id="rId3" imgW="7858057" imgH="1828800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67544" y="1700808"/>
                        <a:ext cx="8136904" cy="1828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42851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95536" y="4125713"/>
            <a:ext cx="6849554" cy="239391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</a:t>
            </a:r>
            <a:r>
              <a:rPr lang="es-CL" sz="1050" dirty="0" smtClean="0">
                <a:solidFill>
                  <a:prstClr val="black"/>
                </a:solidFill>
              </a:rPr>
              <a:t>propia en </a:t>
            </a:r>
            <a:r>
              <a:rPr lang="es-CL" sz="1050" dirty="0">
                <a:solidFill>
                  <a:prstClr val="black"/>
                </a:solidFill>
              </a:rPr>
              <a:t>base </a:t>
            </a:r>
            <a:r>
              <a:rPr lang="es-CL" sz="1050" dirty="0" smtClean="0">
                <a:solidFill>
                  <a:prstClr val="black"/>
                </a:solidFill>
              </a:rPr>
              <a:t> a Informes de </a:t>
            </a:r>
            <a:r>
              <a:rPr lang="es-CL" sz="1050" dirty="0">
                <a:solidFill>
                  <a:prstClr val="black"/>
                </a:solidFill>
              </a:rPr>
              <a:t>e</a:t>
            </a:r>
            <a:r>
              <a:rPr lang="es-CL" sz="1050" dirty="0" smtClean="0">
                <a:solidFill>
                  <a:prstClr val="black"/>
                </a:solidFill>
              </a:rPr>
              <a:t>jecución </a:t>
            </a:r>
            <a:r>
              <a:rPr lang="es-CL" sz="1050" dirty="0">
                <a:solidFill>
                  <a:prstClr val="black"/>
                </a:solidFill>
              </a:rPr>
              <a:t>p</a:t>
            </a:r>
            <a:r>
              <a:rPr lang="es-CL" sz="1050" dirty="0" smtClean="0">
                <a:solidFill>
                  <a:prstClr val="black"/>
                </a:solidFill>
              </a:rPr>
              <a:t>resupuestaria mensual de DIPRES</a:t>
            </a:r>
            <a:endParaRPr lang="es-CL" sz="1050" dirty="0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13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23528" y="1343921"/>
            <a:ext cx="6849554" cy="35688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2018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01. CAPÍTULO 03. PROGRAMA 04: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PROGRAMA DE SEGURIDAD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MINERA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1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91779760"/>
              </p:ext>
            </p:extLst>
          </p:nvPr>
        </p:nvGraphicFramePr>
        <p:xfrm>
          <a:off x="467544" y="1700014"/>
          <a:ext cx="8136904" cy="2305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58" name="Hoja de cálculo" r:id="rId3" imgW="7858057" imgH="2305140" progId="Excel.Sheet.8">
                  <p:embed/>
                </p:oleObj>
              </mc:Choice>
              <mc:Fallback>
                <p:oleObj name="Hoja de cálculo" r:id="rId3" imgW="7858057" imgH="2305140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67544" y="1700014"/>
                        <a:ext cx="8136904" cy="23050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95999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68760"/>
            <a:ext cx="8229600" cy="518457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algn="just"/>
            <a:endParaRPr lang="es-CL" sz="1600" b="1" dirty="0" smtClean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r>
              <a:rPr lang="es-CL" sz="1400" dirty="0">
                <a:solidFill>
                  <a:prstClr val="black"/>
                </a:solidFill>
                <a:ea typeface="+mn-ea"/>
                <a:cs typeface="+mn-cs"/>
              </a:rPr>
              <a:t>La </a:t>
            </a:r>
            <a:r>
              <a:rPr lang="es-CL" sz="1400" dirty="0" smtClean="0">
                <a:solidFill>
                  <a:prstClr val="black"/>
                </a:solidFill>
                <a:ea typeface="+mn-ea"/>
                <a:cs typeface="+mn-cs"/>
              </a:rPr>
              <a:t>ejecución </a:t>
            </a:r>
            <a:r>
              <a:rPr lang="es-CL" sz="1400" dirty="0">
                <a:solidFill>
                  <a:prstClr val="black"/>
                </a:solidFill>
                <a:ea typeface="+mn-ea"/>
                <a:cs typeface="+mn-cs"/>
              </a:rPr>
              <a:t>del Ministerio, </a:t>
            </a:r>
            <a:r>
              <a:rPr lang="es-CL" sz="1400" dirty="0" smtClean="0">
                <a:solidFill>
                  <a:prstClr val="black"/>
                </a:solidFill>
                <a:ea typeface="+mn-ea"/>
                <a:cs typeface="+mn-cs"/>
              </a:rPr>
              <a:t>acumulada al mes de </a:t>
            </a:r>
            <a:r>
              <a:rPr lang="es-CL" sz="1400" dirty="0" smtClean="0">
                <a:solidFill>
                  <a:prstClr val="black"/>
                </a:solidFill>
                <a:ea typeface="+mn-ea"/>
                <a:cs typeface="+mn-cs"/>
              </a:rPr>
              <a:t>NOVIEMBRE </a:t>
            </a:r>
            <a:r>
              <a:rPr lang="es-CL" sz="1400" dirty="0">
                <a:solidFill>
                  <a:prstClr val="black"/>
                </a:solidFill>
                <a:ea typeface="+mn-ea"/>
                <a:cs typeface="+mn-cs"/>
              </a:rPr>
              <a:t>ascendió </a:t>
            </a:r>
            <a:r>
              <a:rPr lang="es-CL" sz="1400" b="1" dirty="0">
                <a:solidFill>
                  <a:prstClr val="black"/>
                </a:solidFill>
                <a:ea typeface="+mn-ea"/>
                <a:cs typeface="+mn-cs"/>
              </a:rPr>
              <a:t>a </a:t>
            </a:r>
            <a:r>
              <a:rPr lang="es-CL" sz="1400" b="1" dirty="0" smtClean="0">
                <a:solidFill>
                  <a:prstClr val="black"/>
                </a:solidFill>
                <a:ea typeface="+mn-ea"/>
                <a:cs typeface="+mn-cs"/>
              </a:rPr>
              <a:t>$42.949 </a:t>
            </a:r>
            <a:r>
              <a:rPr lang="es-CL" sz="1400" b="1" dirty="0">
                <a:solidFill>
                  <a:prstClr val="black"/>
                </a:solidFill>
                <a:ea typeface="+mn-ea"/>
                <a:cs typeface="+mn-cs"/>
              </a:rPr>
              <a:t>millones</a:t>
            </a:r>
            <a:r>
              <a:rPr lang="es-CL" sz="1400" dirty="0">
                <a:solidFill>
                  <a:prstClr val="black"/>
                </a:solidFill>
                <a:ea typeface="+mn-ea"/>
                <a:cs typeface="+mn-cs"/>
              </a:rPr>
              <a:t>, es decir, un </a:t>
            </a:r>
            <a:r>
              <a:rPr lang="es-CL" sz="1400" dirty="0" smtClean="0">
                <a:solidFill>
                  <a:prstClr val="black"/>
                </a:solidFill>
                <a:ea typeface="+mn-ea"/>
                <a:cs typeface="+mn-cs"/>
              </a:rPr>
              <a:t>86% </a:t>
            </a:r>
            <a:r>
              <a:rPr lang="es-CL" sz="1400" dirty="0">
                <a:solidFill>
                  <a:prstClr val="black"/>
                </a:solidFill>
                <a:ea typeface="+mn-ea"/>
                <a:cs typeface="+mn-cs"/>
              </a:rPr>
              <a:t>respecto de la ley </a:t>
            </a:r>
            <a:r>
              <a:rPr lang="es-CL" sz="1400" dirty="0" smtClean="0">
                <a:solidFill>
                  <a:prstClr val="black"/>
                </a:solidFill>
                <a:ea typeface="+mn-ea"/>
                <a:cs typeface="+mn-cs"/>
              </a:rPr>
              <a:t>vigente.</a:t>
            </a: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endParaRPr lang="es-CL" sz="1400" dirty="0">
              <a:solidFill>
                <a:prstClr val="black"/>
              </a:solidFill>
              <a:ea typeface="+mn-ea"/>
              <a:cs typeface="+mn-cs"/>
            </a:endParaRP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r>
              <a:rPr lang="es-MX" sz="1400" dirty="0" smtClean="0">
                <a:solidFill>
                  <a:prstClr val="black"/>
                </a:solidFill>
                <a:ea typeface="+mn-ea"/>
                <a:cs typeface="+mn-cs"/>
              </a:rPr>
              <a:t>En la Subsecretaría de Minería, la asignación “</a:t>
            </a:r>
            <a:r>
              <a:rPr lang="es-CL" sz="1400" dirty="0" smtClean="0">
                <a:solidFill>
                  <a:prstClr val="black"/>
                </a:solidFill>
                <a:ea typeface="+mn-ea"/>
                <a:cs typeface="+mn-cs"/>
              </a:rPr>
              <a:t>Programa  </a:t>
            </a:r>
            <a:r>
              <a:rPr lang="es-CL" sz="1400" dirty="0">
                <a:solidFill>
                  <a:prstClr val="black"/>
                </a:solidFill>
                <a:ea typeface="+mn-ea"/>
                <a:cs typeface="+mn-cs"/>
              </a:rPr>
              <a:t>Capacitación y Transferencia Tecnológica Pequeña Minería </a:t>
            </a:r>
            <a:r>
              <a:rPr lang="es-CL" sz="1400" dirty="0" smtClean="0">
                <a:solidFill>
                  <a:prstClr val="black"/>
                </a:solidFill>
                <a:ea typeface="+mn-ea"/>
                <a:cs typeface="+mn-cs"/>
              </a:rPr>
              <a:t>Artesanal”, con recursos aprobados por $2.075 millones, presenta un </a:t>
            </a:r>
            <a:r>
              <a:rPr lang="es-CL" sz="1400" dirty="0" smtClean="0">
                <a:solidFill>
                  <a:prstClr val="black"/>
                </a:solidFill>
                <a:ea typeface="+mn-ea"/>
                <a:cs typeface="+mn-cs"/>
              </a:rPr>
              <a:t>100% </a:t>
            </a:r>
            <a:r>
              <a:rPr lang="es-CL" sz="1400" dirty="0" smtClean="0">
                <a:solidFill>
                  <a:prstClr val="black"/>
                </a:solidFill>
                <a:ea typeface="+mn-ea"/>
                <a:cs typeface="+mn-cs"/>
              </a:rPr>
              <a:t>de gasto.</a:t>
            </a: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endParaRPr lang="es-CL" sz="1400" dirty="0" smtClean="0">
              <a:solidFill>
                <a:prstClr val="black"/>
              </a:solidFill>
              <a:ea typeface="+mn-ea"/>
              <a:cs typeface="+mn-cs"/>
            </a:endParaRP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r>
              <a:rPr lang="es-CL" sz="1400" dirty="0" smtClean="0">
                <a:solidFill>
                  <a:prstClr val="black"/>
                </a:solidFill>
                <a:ea typeface="+mn-ea"/>
                <a:cs typeface="+mn-cs"/>
              </a:rPr>
              <a:t>En el Servicio Nacional de Geología y Minería, las transferencias corrientes se informan a continuación:</a:t>
            </a: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endParaRPr lang="es-CL" sz="1400" dirty="0">
              <a:solidFill>
                <a:prstClr val="black"/>
              </a:solidFill>
              <a:ea typeface="+mn-ea"/>
              <a:cs typeface="+mn-cs"/>
            </a:endParaRP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endParaRPr lang="es-CL" sz="1400" dirty="0" smtClean="0">
              <a:solidFill>
                <a:prstClr val="black"/>
              </a:solidFill>
              <a:ea typeface="+mn-ea"/>
              <a:cs typeface="+mn-cs"/>
            </a:endParaRP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endParaRPr lang="es-CL" sz="1400" dirty="0" smtClean="0">
              <a:solidFill>
                <a:prstClr val="black"/>
              </a:solidFill>
              <a:ea typeface="+mn-ea"/>
              <a:cs typeface="+mn-cs"/>
            </a:endParaRP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endParaRPr lang="es-CL" sz="1400" dirty="0">
              <a:solidFill>
                <a:prstClr val="black"/>
              </a:solidFill>
              <a:ea typeface="+mn-ea"/>
              <a:cs typeface="+mn-cs"/>
            </a:endParaRP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endParaRPr lang="es-CL" sz="1400" dirty="0" smtClean="0">
              <a:solidFill>
                <a:prstClr val="black"/>
              </a:solidFill>
              <a:ea typeface="+mn-ea"/>
              <a:cs typeface="+mn-cs"/>
            </a:endParaRP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endParaRPr lang="es-CL" sz="1400" dirty="0">
              <a:solidFill>
                <a:prstClr val="black"/>
              </a:solidFill>
              <a:ea typeface="+mn-ea"/>
              <a:cs typeface="+mn-cs"/>
            </a:endParaRP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endParaRPr lang="es-CL" sz="1400" dirty="0" smtClean="0">
              <a:solidFill>
                <a:prstClr val="black"/>
              </a:solidFill>
              <a:ea typeface="+mn-ea"/>
              <a:cs typeface="+mn-cs"/>
            </a:endParaRP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endParaRPr lang="es-MX" sz="1400" dirty="0" smtClean="0">
              <a:solidFill>
                <a:prstClr val="black"/>
              </a:solidFill>
              <a:ea typeface="+mn-ea"/>
              <a:cs typeface="+mn-cs"/>
            </a:endParaRP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endParaRPr lang="es-CL" sz="1400" dirty="0" smtClean="0">
              <a:solidFill>
                <a:prstClr val="black"/>
              </a:solidFill>
              <a:ea typeface="+mn-ea"/>
              <a:cs typeface="+mn-cs"/>
            </a:endParaRP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endParaRPr lang="es-CL" sz="1400" dirty="0" smtClean="0">
              <a:solidFill>
                <a:prstClr val="black"/>
              </a:solidFill>
              <a:ea typeface="+mn-ea"/>
              <a:cs typeface="+mn-cs"/>
            </a:endParaRP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r>
              <a:rPr lang="es-CL" sz="1400" dirty="0" smtClean="0">
                <a:solidFill>
                  <a:prstClr val="black"/>
                </a:solidFill>
              </a:rPr>
              <a:t>La Transferencia para </a:t>
            </a:r>
            <a:r>
              <a:rPr lang="es-CL" sz="1400" b="1" dirty="0" smtClean="0">
                <a:solidFill>
                  <a:prstClr val="black"/>
                </a:solidFill>
              </a:rPr>
              <a:t>ENAMI</a:t>
            </a:r>
            <a:r>
              <a:rPr lang="es-CL" sz="1400" dirty="0" smtClean="0">
                <a:solidFill>
                  <a:prstClr val="black"/>
                </a:solidFill>
              </a:rPr>
              <a:t> se encuentra ejecutada en un 100% en el Programa de Fomento de la Pequeña y Mediana Minería, por $5.200 millones</a:t>
            </a:r>
            <a:r>
              <a:rPr lang="es-CL" sz="1600" dirty="0" smtClean="0">
                <a:solidFill>
                  <a:prstClr val="black"/>
                </a:solidFill>
              </a:rPr>
              <a:t>.</a:t>
            </a:r>
          </a:p>
          <a:p>
            <a:pPr marL="342900" indent="-342900" algn="just">
              <a:buFont typeface="+mj-lt"/>
              <a:buAutoNum type="arabicPeriod"/>
            </a:pPr>
            <a:endParaRPr lang="es-CL" sz="1600" dirty="0" smtClean="0">
              <a:solidFill>
                <a:prstClr val="black"/>
              </a:solidFill>
            </a:endParaRP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17 MINISTERIO DE MINERÍA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1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64465114"/>
              </p:ext>
            </p:extLst>
          </p:nvPr>
        </p:nvGraphicFramePr>
        <p:xfrm>
          <a:off x="1528763" y="3501008"/>
          <a:ext cx="6086475" cy="1552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79" name="Hoja de cálculo" r:id="rId4" imgW="6086543" imgH="1552485" progId="Excel.Sheet.12">
                  <p:embed/>
                </p:oleObj>
              </mc:Choice>
              <mc:Fallback>
                <p:oleObj name="Hoja de cálculo" r:id="rId4" imgW="6086543" imgH="1552485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28763" y="3501008"/>
                        <a:ext cx="6086475" cy="15525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6045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17 MINISTERIO DE MINERÍA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2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702369" y="4936083"/>
            <a:ext cx="7758063" cy="365125"/>
          </a:xfrm>
        </p:spPr>
        <p:txBody>
          <a:bodyPr/>
          <a:lstStyle/>
          <a:p>
            <a:pPr algn="ctr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</a:t>
            </a:r>
            <a:r>
              <a:rPr lang="es-CL" sz="1050" dirty="0" smtClean="0">
                <a:solidFill>
                  <a:prstClr val="black"/>
                </a:solidFill>
              </a:rPr>
              <a:t>ejecución presupuestaria </a:t>
            </a:r>
            <a:r>
              <a:rPr lang="es-CL" sz="1050" dirty="0">
                <a:solidFill>
                  <a:prstClr val="black"/>
                </a:solidFill>
              </a:rPr>
              <a:t>mensual de DIPRES</a:t>
            </a:r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7875" y="1965325"/>
            <a:ext cx="5048250" cy="275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75894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17 MINISTERIO DE MINERÍA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702369" y="4936083"/>
            <a:ext cx="7758063" cy="365125"/>
          </a:xfrm>
        </p:spPr>
        <p:txBody>
          <a:bodyPr/>
          <a:lstStyle/>
          <a:p>
            <a:pPr algn="ctr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</a:t>
            </a:r>
            <a:r>
              <a:rPr lang="es-CL" sz="1050" dirty="0" smtClean="0">
                <a:solidFill>
                  <a:prstClr val="black"/>
                </a:solidFill>
              </a:rPr>
              <a:t>ejecución presupuestaria </a:t>
            </a:r>
            <a:r>
              <a:rPr lang="es-CL" sz="1050" dirty="0">
                <a:solidFill>
                  <a:prstClr val="black"/>
                </a:solidFill>
              </a:rPr>
              <a:t>mensual de DIPRES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0575" y="1965325"/>
            <a:ext cx="5022850" cy="275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75890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95536" y="3855963"/>
            <a:ext cx="7758063" cy="365125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</a:t>
            </a:r>
            <a:r>
              <a:rPr lang="es-CL" sz="1050" dirty="0" smtClean="0">
                <a:solidFill>
                  <a:prstClr val="black"/>
                </a:solidFill>
              </a:rPr>
              <a:t>ejecución presupuestaria </a:t>
            </a:r>
            <a:r>
              <a:rPr lang="es-CL" sz="1050" dirty="0">
                <a:solidFill>
                  <a:prstClr val="black"/>
                </a:solidFill>
              </a:rPr>
              <a:t>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95536" y="1340768"/>
            <a:ext cx="7493520" cy="3833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2018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17 MINISTERIO DE MINERÍA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1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12090660"/>
              </p:ext>
            </p:extLst>
          </p:nvPr>
        </p:nvGraphicFramePr>
        <p:xfrm>
          <a:off x="467544" y="1700808"/>
          <a:ext cx="8208912" cy="1971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5" name="Hoja de cálculo" r:id="rId3" imgW="7410585" imgH="1971675" progId="Excel.Sheet.8">
                  <p:embed/>
                </p:oleObj>
              </mc:Choice>
              <mc:Fallback>
                <p:oleObj name="Hoja de cálculo" r:id="rId3" imgW="7410585" imgH="1971675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67544" y="1700808"/>
                        <a:ext cx="8208912" cy="19716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68918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395536" y="3711947"/>
            <a:ext cx="7521792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</a:t>
            </a:r>
            <a:r>
              <a:rPr lang="es-CL" sz="1050" dirty="0" smtClean="0">
                <a:solidFill>
                  <a:prstClr val="black"/>
                </a:solidFill>
              </a:rPr>
              <a:t>informes </a:t>
            </a:r>
            <a:r>
              <a:rPr lang="es-CL" sz="1050" dirty="0">
                <a:solidFill>
                  <a:prstClr val="black"/>
                </a:solidFill>
              </a:rPr>
              <a:t>de </a:t>
            </a:r>
            <a:r>
              <a:rPr lang="es-CL" sz="1050" dirty="0" smtClean="0">
                <a:solidFill>
                  <a:prstClr val="black"/>
                </a:solidFill>
              </a:rPr>
              <a:t>ejecución presupuestaria </a:t>
            </a:r>
            <a:r>
              <a:rPr lang="es-CL" sz="1050" dirty="0">
                <a:solidFill>
                  <a:prstClr val="black"/>
                </a:solidFill>
              </a:rPr>
              <a:t>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95536" y="1365735"/>
            <a:ext cx="7543582" cy="3350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2018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17 RESUMEN POR CAPÍTULOS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1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78772785"/>
              </p:ext>
            </p:extLst>
          </p:nvPr>
        </p:nvGraphicFramePr>
        <p:xfrm>
          <a:off x="467544" y="1700808"/>
          <a:ext cx="8136904" cy="1838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09" name="Hoja de cálculo" r:id="rId4" imgW="7448685" imgH="1838235" progId="Excel.Sheet.8">
                  <p:embed/>
                </p:oleObj>
              </mc:Choice>
              <mc:Fallback>
                <p:oleObj name="Hoja de cálculo" r:id="rId4" imgW="7448685" imgH="1838235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67544" y="1700808"/>
                        <a:ext cx="8136904" cy="18383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63348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95536" y="5512147"/>
            <a:ext cx="7641642" cy="365125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</a:t>
            </a:r>
            <a:r>
              <a:rPr lang="es-CL" sz="1050" dirty="0" smtClean="0">
                <a:solidFill>
                  <a:prstClr val="black"/>
                </a:solidFill>
              </a:rPr>
              <a:t>propia en </a:t>
            </a:r>
            <a:r>
              <a:rPr lang="es-CL" sz="1050" dirty="0">
                <a:solidFill>
                  <a:prstClr val="black"/>
                </a:solidFill>
              </a:rPr>
              <a:t>base </a:t>
            </a:r>
            <a:r>
              <a:rPr lang="es-CL" sz="1050" dirty="0" smtClean="0">
                <a:solidFill>
                  <a:prstClr val="black"/>
                </a:solidFill>
              </a:rPr>
              <a:t> a Informes de </a:t>
            </a:r>
            <a:r>
              <a:rPr lang="es-CL" sz="1050" dirty="0">
                <a:solidFill>
                  <a:prstClr val="black"/>
                </a:solidFill>
              </a:rPr>
              <a:t>e</a:t>
            </a:r>
            <a:r>
              <a:rPr lang="es-CL" sz="1050" dirty="0" smtClean="0">
                <a:solidFill>
                  <a:prstClr val="black"/>
                </a:solidFill>
              </a:rPr>
              <a:t>jecución </a:t>
            </a:r>
            <a:r>
              <a:rPr lang="es-CL" sz="1050" dirty="0">
                <a:solidFill>
                  <a:prstClr val="black"/>
                </a:solidFill>
              </a:rPr>
              <a:t>p</a:t>
            </a:r>
            <a:r>
              <a:rPr lang="es-CL" sz="1050" dirty="0" smtClean="0">
                <a:solidFill>
                  <a:prstClr val="black"/>
                </a:solidFill>
              </a:rPr>
              <a:t>resupuestaria mensual de DIPRES</a:t>
            </a:r>
            <a:endParaRPr lang="es-CL" sz="1050" dirty="0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23528" y="1327406"/>
            <a:ext cx="7389780" cy="3833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2018                 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01. CAPÍTULO 01. PROGRAMA 01: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SECRETARÍA Y ADMINISTRACIÓN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GENERAL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1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3022899"/>
              </p:ext>
            </p:extLst>
          </p:nvPr>
        </p:nvGraphicFramePr>
        <p:xfrm>
          <a:off x="467544" y="1700808"/>
          <a:ext cx="8136903" cy="3724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85" name="Hoja de cálculo" r:id="rId3" imgW="7762943" imgH="3724185" progId="Excel.Sheet.8">
                  <p:embed/>
                </p:oleObj>
              </mc:Choice>
              <mc:Fallback>
                <p:oleObj name="Hoja de cálculo" r:id="rId3" imgW="7762943" imgH="3724185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67544" y="1700808"/>
                        <a:ext cx="8136903" cy="37242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57322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67544" y="5157192"/>
            <a:ext cx="7641642" cy="365125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</a:t>
            </a:r>
            <a:r>
              <a:rPr lang="es-CL" sz="1050" dirty="0" smtClean="0">
                <a:solidFill>
                  <a:prstClr val="black"/>
                </a:solidFill>
              </a:rPr>
              <a:t>propia en </a:t>
            </a:r>
            <a:r>
              <a:rPr lang="es-CL" sz="1050" dirty="0">
                <a:solidFill>
                  <a:prstClr val="black"/>
                </a:solidFill>
              </a:rPr>
              <a:t>base </a:t>
            </a:r>
            <a:r>
              <a:rPr lang="es-CL" sz="1050" dirty="0" smtClean="0">
                <a:solidFill>
                  <a:prstClr val="black"/>
                </a:solidFill>
              </a:rPr>
              <a:t> a Informes de </a:t>
            </a:r>
            <a:r>
              <a:rPr lang="es-CL" sz="1050" dirty="0">
                <a:solidFill>
                  <a:prstClr val="black"/>
                </a:solidFill>
              </a:rPr>
              <a:t>e</a:t>
            </a:r>
            <a:r>
              <a:rPr lang="es-CL" sz="1050" dirty="0" smtClean="0">
                <a:solidFill>
                  <a:prstClr val="black"/>
                </a:solidFill>
              </a:rPr>
              <a:t>jecución </a:t>
            </a:r>
            <a:r>
              <a:rPr lang="es-CL" sz="1050" dirty="0">
                <a:solidFill>
                  <a:prstClr val="black"/>
                </a:solidFill>
              </a:rPr>
              <a:t>p</a:t>
            </a:r>
            <a:r>
              <a:rPr lang="es-CL" sz="1050" dirty="0" smtClean="0">
                <a:solidFill>
                  <a:prstClr val="black"/>
                </a:solidFill>
              </a:rPr>
              <a:t>resupuestaria mensual de DIPRES</a:t>
            </a:r>
            <a:endParaRPr lang="es-CL" sz="1050" dirty="0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95536" y="1484784"/>
            <a:ext cx="6454377" cy="3833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2018                                      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01. CAPÍTULO 01. PROGRAMA 02: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FOMENTO DE LA PEQUEÑA Y MEDIANA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MINERÍA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1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17231597"/>
              </p:ext>
            </p:extLst>
          </p:nvPr>
        </p:nvGraphicFramePr>
        <p:xfrm>
          <a:off x="467544" y="1844824"/>
          <a:ext cx="8136904" cy="3228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61" name="Hoja de cálculo" r:id="rId3" imgW="7562985" imgH="3228975" progId="Excel.Sheet.8">
                  <p:embed/>
                </p:oleObj>
              </mc:Choice>
              <mc:Fallback>
                <p:oleObj name="Hoja de cálculo" r:id="rId3" imgW="7562985" imgH="3228975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67544" y="1844824"/>
                        <a:ext cx="8136904" cy="32289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67471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95536" y="4504035"/>
            <a:ext cx="7155518" cy="365125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</a:t>
            </a:r>
            <a:r>
              <a:rPr lang="es-CL" sz="1050" dirty="0" smtClean="0">
                <a:solidFill>
                  <a:prstClr val="black"/>
                </a:solidFill>
              </a:rPr>
              <a:t>propia en </a:t>
            </a:r>
            <a:r>
              <a:rPr lang="es-CL" sz="1050" dirty="0">
                <a:solidFill>
                  <a:prstClr val="black"/>
                </a:solidFill>
              </a:rPr>
              <a:t>base </a:t>
            </a:r>
            <a:r>
              <a:rPr lang="es-CL" sz="1050" dirty="0" smtClean="0">
                <a:solidFill>
                  <a:prstClr val="black"/>
                </a:solidFill>
              </a:rPr>
              <a:t> a Informes de </a:t>
            </a:r>
            <a:r>
              <a:rPr lang="es-CL" sz="1050" dirty="0">
                <a:solidFill>
                  <a:prstClr val="black"/>
                </a:solidFill>
              </a:rPr>
              <a:t>e</a:t>
            </a:r>
            <a:r>
              <a:rPr lang="es-CL" sz="1050" dirty="0" smtClean="0">
                <a:solidFill>
                  <a:prstClr val="black"/>
                </a:solidFill>
              </a:rPr>
              <a:t>jecución </a:t>
            </a:r>
            <a:r>
              <a:rPr lang="es-CL" sz="1050" dirty="0">
                <a:solidFill>
                  <a:prstClr val="black"/>
                </a:solidFill>
              </a:rPr>
              <a:t>p</a:t>
            </a:r>
            <a:r>
              <a:rPr lang="es-CL" sz="1050" dirty="0" smtClean="0">
                <a:solidFill>
                  <a:prstClr val="black"/>
                </a:solidFill>
              </a:rPr>
              <a:t>resupuestaria mensual de DIPRES</a:t>
            </a:r>
            <a:endParaRPr lang="es-CL" sz="1050" dirty="0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23528" y="1462683"/>
            <a:ext cx="7155518" cy="31013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2018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01. CAPÍTULO 02. PROGRAMA 01: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COMISIÓN CHILENA DEL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COBRE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1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96330691"/>
              </p:ext>
            </p:extLst>
          </p:nvPr>
        </p:nvGraphicFramePr>
        <p:xfrm>
          <a:off x="467544" y="1772816"/>
          <a:ext cx="8208911" cy="2619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7" name="Hoja de cálculo" r:id="rId3" imgW="7953443" imgH="2619465" progId="Excel.Sheet.8">
                  <p:embed/>
                </p:oleObj>
              </mc:Choice>
              <mc:Fallback>
                <p:oleObj name="Hoja de cálculo" r:id="rId3" imgW="7953443" imgH="2619465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67544" y="1772816"/>
                        <a:ext cx="8208911" cy="26193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32299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6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4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17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5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537</TotalTime>
  <Words>435</Words>
  <Application>Microsoft Office PowerPoint</Application>
  <PresentationFormat>Presentación en pantalla (4:3)</PresentationFormat>
  <Paragraphs>66</Paragraphs>
  <Slides>13</Slides>
  <Notes>2</Notes>
  <HiddenSlides>0</HiddenSlides>
  <MMClips>0</MMClips>
  <ScaleCrop>false</ScaleCrop>
  <HeadingPairs>
    <vt:vector size="6" baseType="variant">
      <vt:variant>
        <vt:lpstr>Tema</vt:lpstr>
      </vt:variant>
      <vt:variant>
        <vt:i4>7</vt:i4>
      </vt:variant>
      <vt:variant>
        <vt:lpstr>Servidores OLE incrustados</vt:lpstr>
      </vt:variant>
      <vt:variant>
        <vt:i4>2</vt:i4>
      </vt:variant>
      <vt:variant>
        <vt:lpstr>Títulos de diapositiva</vt:lpstr>
      </vt:variant>
      <vt:variant>
        <vt:i4>13</vt:i4>
      </vt:variant>
    </vt:vector>
  </HeadingPairs>
  <TitlesOfParts>
    <vt:vector size="22" baseType="lpstr">
      <vt:lpstr>1_Tema de Office</vt:lpstr>
      <vt:lpstr>16_Tema de Office</vt:lpstr>
      <vt:lpstr>2_Tema de Office</vt:lpstr>
      <vt:lpstr>3_Tema de Office</vt:lpstr>
      <vt:lpstr>4_Tema de Office</vt:lpstr>
      <vt:lpstr>17_Tema de Office</vt:lpstr>
      <vt:lpstr>5_Tema de Office</vt:lpstr>
      <vt:lpstr>Hoja de cálculo de Microsoft Excel 97-2003</vt:lpstr>
      <vt:lpstr>Hoja de cálculo de Microsoft Excel</vt:lpstr>
      <vt:lpstr>EJECUCIÓN ACUMULADA DE GASTOS PRESUPUESTARIOS AL MES DE NOVIEMBRE DE 2018 PARTIDA 17: MINISTERIO DE MINERÍA</vt:lpstr>
      <vt:lpstr>EJECUCIÓN ACUMULADA DE GASTOS A NOVIEMBRE DE 2018  PARTIDA 17 MINISTERIO DE MINERÍA</vt:lpstr>
      <vt:lpstr>EJECUCIÓN ACUMULADA DE GASTOS A NOVIEMBRE DE 2018  PARTIDA 17 MINISTERIO DE MINERÍA</vt:lpstr>
      <vt:lpstr>EJECUCIÓN ACUMULADA DE GASTOS A NOVIEMBRE DE 2018  PARTIDA 17 MINISTERIO DE MINERÍA</vt:lpstr>
      <vt:lpstr>EJECUCIÓN ACUMULADA DE GASTOS A NOVIEMBRE DE 2018  PARTIDA 17 MINISTERIO DE MINERÍA</vt:lpstr>
      <vt:lpstr>EJECUCIÓN ACUMULADA DE GASTOS A NOVIEMBRE DE 2018  PARTIDA 17 RESUMEN POR CAPÍTULOS</vt:lpstr>
      <vt:lpstr>EJECUCIÓN ACUMULADA DE GASTOS A NOVIEMBRE DE 2018  PARTIDA 01. CAPÍTULO 01. PROGRAMA 01:  SECRETARÍA Y ADMINISTRACIÓN GENERAL</vt:lpstr>
      <vt:lpstr>EJECUCIÓN ACUMULADA DE GASTOS A NOVIEMBRE DE 2018  PARTIDA 01. CAPÍTULO 01. PROGRAMA 02:  FOMENTO DE LA PEQUEÑA Y MEDIANA MINERÍA</vt:lpstr>
      <vt:lpstr>EJECUCIÓN ACUMULADA DE GASTOS A NOVIEMBRE DE 2018  PARTIDA 01. CAPÍTULO 02. PROGRAMA 01:  COMISIÓN CHILENA DEL COBRE</vt:lpstr>
      <vt:lpstr>EJECUCIÓN ACUMULADA DE GASTOS A NOVIEMBRE DE 2018  PARTIDA 01. CAPÍTULO 03. PROGRAMA 01:  SERVICIO NACIONAL DE GEOLOGÍA Y MINERÍA</vt:lpstr>
      <vt:lpstr>EJECUCIÓN ACUMULADA DE GASTOS A NOVIEMBRE DE 2018  PARTIDA 01. CAPÍTULO 03. PROGRAMA 02:  RED NACIONAL DE VIGILANCIA VOLCÁNICA</vt:lpstr>
      <vt:lpstr>EJECUCIÓN ACUMULADA DE GASTOS A NOVIEMBRE DE 2018  PARTIDA 01. CAPÍTULO 03. PROGRAMA 03:  PLAN NACIONAL DE GEOLOGÍA</vt:lpstr>
      <vt:lpstr>EJECUCIÓN ACUMULADA DE GASTOS A NOVIEMBRE DE 2018  PARTIDA 01. CAPÍTULO 03. PROGRAMA 04:  PROGRAMA DE SEGURIDAD MINERA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EJECUCIÓN PRESUPUESTARIA DE GASTOS ACUMULADA AL MES DE JUNIO DE 2016 PARTIDA 17: MINISTERIO DE MINERÍA</dc:title>
  <dc:creator>Ruben Catalan</dc:creator>
  <cp:lastModifiedBy>EDIAZ</cp:lastModifiedBy>
  <cp:revision>34</cp:revision>
  <cp:lastPrinted>2016-08-01T14:48:41Z</cp:lastPrinted>
  <dcterms:created xsi:type="dcterms:W3CDTF">2016-08-01T14:34:00Z</dcterms:created>
  <dcterms:modified xsi:type="dcterms:W3CDTF">2019-01-15T19:32:20Z</dcterms:modified>
</cp:coreProperties>
</file>