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2"/>
  </p:notesMasterIdLst>
  <p:handoutMasterIdLst>
    <p:handoutMasterId r:id="rId23"/>
  </p:handoutMasterIdLst>
  <p:sldIdLst>
    <p:sldId id="256" r:id="rId8"/>
    <p:sldId id="298" r:id="rId9"/>
    <p:sldId id="306" r:id="rId10"/>
    <p:sldId id="309" r:id="rId11"/>
    <p:sldId id="312" r:id="rId12"/>
    <p:sldId id="264" r:id="rId13"/>
    <p:sldId id="307" r:id="rId14"/>
    <p:sldId id="263" r:id="rId15"/>
    <p:sldId id="265" r:id="rId16"/>
    <p:sldId id="300" r:id="rId17"/>
    <p:sldId id="301" r:id="rId18"/>
    <p:sldId id="302" r:id="rId19"/>
    <p:sldId id="303" r:id="rId20"/>
    <p:sldId id="304" r:id="rId2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5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17-01-2019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308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0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5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6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7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20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7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9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6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9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20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7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8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4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9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1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6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2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1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05" name="Picture 1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69" y="17463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62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2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4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86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0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10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3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534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46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9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8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462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4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</a:t>
            </a:r>
            <a:r>
              <a:rPr lang="es-CL" sz="2000" b="1" dirty="0" smtClean="0">
                <a:latin typeface="+mn-lt"/>
              </a:rPr>
              <a:t>PRESUPUESTARIOS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AL MES DE </a:t>
            </a:r>
            <a:r>
              <a:rPr lang="es-CL" sz="2000" b="1" dirty="0" smtClean="0">
                <a:latin typeface="+mn-lt"/>
              </a:rPr>
              <a:t>NOVIEMBRE </a:t>
            </a:r>
            <a:r>
              <a:rPr lang="es-CL" sz="2000" b="1" dirty="0" smtClean="0">
                <a:latin typeface="+mn-lt"/>
              </a:rPr>
              <a:t>DE 2018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PARTIDA 06: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MINISTERIO DE RELACIONES EXTERIORES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</a:t>
            </a:r>
            <a:r>
              <a:rPr lang="es-CL" sz="1200" dirty="0" smtClean="0"/>
              <a:t>enero 2019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295" name="Picture 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6592267"/>
            <a:ext cx="8406135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01: DIRECCIÓN GENERAL DE RELACIONES ECONÓMICAS INTERNACIONALES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77472"/>
              </p:ext>
            </p:extLst>
          </p:nvPr>
        </p:nvGraphicFramePr>
        <p:xfrm>
          <a:off x="467544" y="1772369"/>
          <a:ext cx="8148279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Hoja de cálculo" r:id="rId3" imgW="7457918" imgH="4752949" progId="Excel.Sheet.8">
                  <p:embed/>
                </p:oleObj>
              </mc:Choice>
              <mc:Fallback>
                <p:oleObj name="Hoja de cálculo" r:id="rId3" imgW="7457918" imgH="475294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369"/>
                        <a:ext cx="8148279" cy="475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1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486407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34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02: PROMOCIÓN DE EXPORTACIONES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999793"/>
              </p:ext>
            </p:extLst>
          </p:nvPr>
        </p:nvGraphicFramePr>
        <p:xfrm>
          <a:off x="467544" y="1720577"/>
          <a:ext cx="814828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5" name="Hoja de cálculo" r:id="rId3" imgW="7410584" imgH="3076522" progId="Excel.Sheet.8">
                  <p:embed/>
                </p:oleObj>
              </mc:Choice>
              <mc:Fallback>
                <p:oleObj name="Hoja de cálculo" r:id="rId3" imgW="7410584" imgH="307652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20577"/>
                        <a:ext cx="8148280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5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43711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5985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03. PROGRAMA 01: DIRECCIÓN DE FRONTERAS Y LÍMITES DE ESTADO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64191"/>
              </p:ext>
            </p:extLst>
          </p:nvPr>
        </p:nvGraphicFramePr>
        <p:xfrm>
          <a:off x="467543" y="1700808"/>
          <a:ext cx="8166991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8" name="Hoja de cálculo" r:id="rId3" imgW="7429590" imgH="2628861" progId="Excel.Sheet.8">
                  <p:embed/>
                </p:oleObj>
              </mc:Choice>
              <mc:Fallback>
                <p:oleObj name="Hoja de cálculo" r:id="rId3" imgW="7429590" imgH="262886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1700808"/>
                        <a:ext cx="8166991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0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80017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04. PROGRAMA 01: INSTITUTO ANTÁRTICO CHILENO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266784"/>
              </p:ext>
            </p:extLst>
          </p:nvPr>
        </p:nvGraphicFramePr>
        <p:xfrm>
          <a:off x="467544" y="1700808"/>
          <a:ext cx="8148279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" name="Hoja de cálculo" r:id="rId3" imgW="7915118" imgH="3991001" progId="Excel.Sheet.8">
                  <p:embed/>
                </p:oleObj>
              </mc:Choice>
              <mc:Fallback>
                <p:oleObj name="Hoja de cálculo" r:id="rId3" imgW="7915118" imgH="399100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79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7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2797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359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625" y="572014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05. PROGRAMA 01: AGENCIA DE COOPERACIÓN INTERNACIONAL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18419"/>
              </p:ext>
            </p:extLst>
          </p:nvPr>
        </p:nvGraphicFramePr>
        <p:xfrm>
          <a:off x="467545" y="1851273"/>
          <a:ext cx="8138878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6" name="Hoja de cálculo" r:id="rId3" imgW="7534297" imgH="2009867" progId="Excel.Sheet.8">
                  <p:embed/>
                </p:oleObj>
              </mc:Choice>
              <mc:Fallback>
                <p:oleObj name="Hoja de cálculo" r:id="rId3" imgW="7534297" imgH="200986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851273"/>
                        <a:ext cx="8138878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La</a:t>
            </a:r>
            <a:r>
              <a:rPr lang="es-CL" sz="1400" b="1" dirty="0"/>
              <a:t> ejecución acumulada </a:t>
            </a:r>
            <a:r>
              <a:rPr lang="es-CL" sz="1400" b="1" dirty="0" smtClean="0"/>
              <a:t>en pesos, al mes de </a:t>
            </a:r>
            <a:r>
              <a:rPr lang="es-CL" sz="1400" b="1" dirty="0" smtClean="0"/>
              <a:t>noviembre </a:t>
            </a:r>
            <a:r>
              <a:rPr lang="es-CL" sz="1400" b="1" dirty="0" smtClean="0"/>
              <a:t>de 2018</a:t>
            </a:r>
            <a:r>
              <a:rPr lang="es-CL" sz="1400" dirty="0" smtClean="0"/>
              <a:t> finalizó </a:t>
            </a:r>
            <a:r>
              <a:rPr lang="es-CL" sz="1400" dirty="0"/>
              <a:t>en </a:t>
            </a:r>
            <a:r>
              <a:rPr lang="es-CL" sz="1400" dirty="0" smtClean="0"/>
              <a:t>$</a:t>
            </a:r>
            <a:r>
              <a:rPr lang="es-CL" sz="1400" dirty="0" smtClean="0"/>
              <a:t>78.5567 </a:t>
            </a:r>
            <a:r>
              <a:rPr lang="es-CL" sz="1400" dirty="0"/>
              <a:t>millones, equivalentes a un </a:t>
            </a:r>
            <a:r>
              <a:rPr lang="es-CL" sz="1400" dirty="0" smtClean="0"/>
              <a:t>81% </a:t>
            </a:r>
            <a:r>
              <a:rPr lang="es-CL" sz="1400" dirty="0"/>
              <a:t>del Presupuesto </a:t>
            </a:r>
            <a:r>
              <a:rPr lang="es-CL" sz="14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En dólares se observó un </a:t>
            </a:r>
            <a:r>
              <a:rPr lang="es-CL" sz="1400" dirty="0" smtClean="0"/>
              <a:t>63% </a:t>
            </a:r>
            <a:r>
              <a:rPr lang="es-CL" sz="1400" dirty="0" smtClean="0"/>
              <a:t>de avance presupuestario, con un total gastado de </a:t>
            </a:r>
            <a:r>
              <a:rPr lang="es-CL" sz="1400" dirty="0" smtClean="0"/>
              <a:t>US$137 </a:t>
            </a:r>
            <a:r>
              <a:rPr lang="es-CL" sz="1400" dirty="0" smtClean="0"/>
              <a:t>millones.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b="1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</a:rPr>
              <a:t>Respecto</a:t>
            </a:r>
            <a:r>
              <a:rPr lang="es-MX" sz="1400" b="1" dirty="0" smtClean="0">
                <a:solidFill>
                  <a:prstClr val="black"/>
                </a:solidFill>
              </a:rPr>
              <a:t> al Servicio de la Deuda,</a:t>
            </a:r>
            <a:r>
              <a:rPr lang="es-MX" sz="1400" dirty="0" smtClean="0">
                <a:solidFill>
                  <a:prstClr val="black"/>
                </a:solidFill>
              </a:rPr>
              <a:t> </a:t>
            </a:r>
            <a:r>
              <a:rPr lang="es-MX" sz="1400" dirty="0">
                <a:solidFill>
                  <a:prstClr val="black"/>
                </a:solidFill>
              </a:rPr>
              <a:t>la ley de presupuestos </a:t>
            </a:r>
            <a:r>
              <a:rPr lang="es-MX" sz="1400" dirty="0" smtClean="0">
                <a:solidFill>
                  <a:prstClr val="black"/>
                </a:solidFill>
              </a:rPr>
              <a:t>2018 autorizó recursos por $28 millones</a:t>
            </a:r>
            <a:r>
              <a:rPr lang="es-CL" sz="1400" dirty="0" smtClean="0">
                <a:solidFill>
                  <a:prstClr val="black"/>
                </a:solidFill>
              </a:rPr>
              <a:t> y al mes de </a:t>
            </a:r>
            <a:r>
              <a:rPr lang="es-CL" sz="1400" dirty="0" smtClean="0">
                <a:solidFill>
                  <a:prstClr val="black"/>
                </a:solidFill>
              </a:rPr>
              <a:t>noviembre </a:t>
            </a:r>
            <a:r>
              <a:rPr lang="es-CL" sz="1400" dirty="0" smtClean="0">
                <a:solidFill>
                  <a:prstClr val="black"/>
                </a:solidFill>
              </a:rPr>
              <a:t>se han incluido recursos adicionales por $</a:t>
            </a:r>
            <a:r>
              <a:rPr lang="es-CL" sz="1400" dirty="0" smtClean="0">
                <a:solidFill>
                  <a:prstClr val="black"/>
                </a:solidFill>
              </a:rPr>
              <a:t>1.635 </a:t>
            </a:r>
            <a:r>
              <a:rPr lang="es-CL" sz="1400" dirty="0" smtClean="0">
                <a:solidFill>
                  <a:prstClr val="black"/>
                </a:solidFill>
              </a:rPr>
              <a:t>millones destinados a cumplir obligaciones del ejercicio presupuestario anterior (deuda flotante). Si embargo, se observa una ejecución presupuestaria de $</a:t>
            </a:r>
            <a:r>
              <a:rPr lang="es-CL" sz="1400" dirty="0" smtClean="0">
                <a:solidFill>
                  <a:prstClr val="black"/>
                </a:solidFill>
              </a:rPr>
              <a:t>1.659 </a:t>
            </a:r>
            <a:r>
              <a:rPr lang="es-CL" sz="1400" dirty="0" smtClean="0">
                <a:solidFill>
                  <a:prstClr val="black"/>
                </a:solidFill>
              </a:rPr>
              <a:t>millones, significando </a:t>
            </a:r>
            <a:r>
              <a:rPr lang="es-CL" sz="1400" dirty="0" smtClean="0">
                <a:solidFill>
                  <a:prstClr val="black"/>
                </a:solidFill>
              </a:rPr>
              <a:t>99% </a:t>
            </a:r>
            <a:r>
              <a:rPr lang="es-CL" sz="1400" dirty="0" smtClean="0">
                <a:solidFill>
                  <a:prstClr val="black"/>
                </a:solidFill>
              </a:rPr>
              <a:t>de ejecución respecto a los recursos vigentes.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>
                <a:latin typeface="+mn-lt"/>
              </a:rPr>
              <a:t>En las transferencias corrientes </a:t>
            </a:r>
            <a:r>
              <a:rPr lang="es-CL" sz="1400" b="1" dirty="0" smtClean="0">
                <a:latin typeface="+mn-lt"/>
              </a:rPr>
              <a:t>de la Subsecretaría</a:t>
            </a:r>
            <a:r>
              <a:rPr lang="es-CL" sz="1400" dirty="0" smtClean="0">
                <a:latin typeface="+mn-lt"/>
              </a:rPr>
              <a:t>, que incluyen recursos para asignaciones  al sector privado y para Otras Entidades Públicas, totalizaron desembolsos por </a:t>
            </a:r>
            <a:r>
              <a:rPr lang="es-CL" sz="1400" dirty="0" smtClean="0">
                <a:latin typeface="+mn-lt"/>
              </a:rPr>
              <a:t>$907 </a:t>
            </a:r>
            <a:r>
              <a:rPr lang="es-CL" sz="1400" dirty="0" smtClean="0">
                <a:latin typeface="+mn-lt"/>
              </a:rPr>
              <a:t>millones, con </a:t>
            </a:r>
            <a:r>
              <a:rPr lang="es-CL" sz="1400" dirty="0" smtClean="0">
                <a:latin typeface="+mn-lt"/>
              </a:rPr>
              <a:t>74% </a:t>
            </a:r>
            <a:r>
              <a:rPr lang="es-CL" sz="1400" dirty="0" smtClean="0">
                <a:latin typeface="+mn-lt"/>
              </a:rPr>
              <a:t>de ejecución. 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En la Dirección de Relaciones Económicas, el </a:t>
            </a:r>
            <a:r>
              <a:rPr lang="es-CL" sz="1400" b="1" dirty="0" smtClean="0">
                <a:latin typeface="+mn-lt"/>
              </a:rPr>
              <a:t>Programa </a:t>
            </a:r>
            <a:r>
              <a:rPr lang="es-CL" sz="1400" b="1" dirty="0">
                <a:latin typeface="+mn-lt"/>
              </a:rPr>
              <a:t>de Defensa </a:t>
            </a:r>
            <a:r>
              <a:rPr lang="es-CL" sz="1400" b="1" dirty="0" smtClean="0">
                <a:latin typeface="+mn-lt"/>
              </a:rPr>
              <a:t>Comercial</a:t>
            </a:r>
            <a:r>
              <a:rPr lang="es-CL" sz="1400" dirty="0" smtClean="0">
                <a:latin typeface="+mn-lt"/>
              </a:rPr>
              <a:t>, que </a:t>
            </a:r>
            <a:r>
              <a:rPr lang="es-CL" sz="1400" dirty="0">
                <a:latin typeface="+mn-lt"/>
              </a:rPr>
              <a:t>tiene por objetivo la defensa de los intereses comerciales nacionales, buscando soluciones a los conflictos dentro de los mecanismos establecidos dentro de los acuerdos internacionales suscritos, finalizó con una ejecución presupuestaria de un </a:t>
            </a:r>
            <a:r>
              <a:rPr lang="es-CL" sz="1400" dirty="0" smtClean="0">
                <a:latin typeface="+mn-lt"/>
              </a:rPr>
              <a:t>26% </a:t>
            </a:r>
            <a:r>
              <a:rPr lang="es-CL" sz="1400" dirty="0">
                <a:latin typeface="+mn-lt"/>
              </a:rPr>
              <a:t>del presupuesto </a:t>
            </a:r>
            <a:r>
              <a:rPr lang="es-CL" sz="1400" dirty="0" smtClean="0">
                <a:latin typeface="+mn-lt"/>
              </a:rPr>
              <a:t>vigente.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El </a:t>
            </a:r>
            <a:r>
              <a:rPr lang="es-CL" sz="1400" b="1" dirty="0" smtClean="0">
                <a:latin typeface="+mn-lt"/>
              </a:rPr>
              <a:t>Programa </a:t>
            </a:r>
            <a:r>
              <a:rPr lang="es-CL" sz="1400" b="1" dirty="0">
                <a:latin typeface="+mn-lt"/>
              </a:rPr>
              <a:t>Certificación de </a:t>
            </a:r>
            <a:r>
              <a:rPr lang="es-CL" sz="1400" b="1" dirty="0" smtClean="0">
                <a:latin typeface="+mn-lt"/>
              </a:rPr>
              <a:t>Origen</a:t>
            </a:r>
            <a:r>
              <a:rPr lang="es-CL" sz="1400" dirty="0" smtClean="0">
                <a:latin typeface="+mn-lt"/>
              </a:rPr>
              <a:t>, encargado </a:t>
            </a:r>
            <a:r>
              <a:rPr lang="es-CL" sz="1400" dirty="0">
                <a:latin typeface="+mn-lt"/>
              </a:rPr>
              <a:t>de prestar el servicio de Certificación de Origen a exportadores con productos con destino a la Unión Europea, EFTA y China, alcanzó un </a:t>
            </a:r>
            <a:r>
              <a:rPr lang="es-CL" sz="1400" dirty="0" smtClean="0">
                <a:latin typeface="+mn-lt"/>
              </a:rPr>
              <a:t>76% </a:t>
            </a:r>
            <a:r>
              <a:rPr lang="es-CL" sz="1400" dirty="0">
                <a:latin typeface="+mn-lt"/>
              </a:rPr>
              <a:t>de gasto </a:t>
            </a:r>
            <a:r>
              <a:rPr lang="es-CL" sz="1400" dirty="0" smtClean="0">
                <a:latin typeface="+mn-lt"/>
              </a:rPr>
              <a:t>total. La </a:t>
            </a:r>
            <a:r>
              <a:rPr lang="es-CL" sz="1400" dirty="0">
                <a:latin typeface="+mn-lt"/>
              </a:rPr>
              <a:t>asignación para </a:t>
            </a:r>
            <a:r>
              <a:rPr lang="es-CL" sz="1400" b="1" dirty="0">
                <a:latin typeface="+mn-lt"/>
              </a:rPr>
              <a:t>Negociaciones y Administración de </a:t>
            </a:r>
            <a:r>
              <a:rPr lang="es-CL" sz="1400" b="1" dirty="0" smtClean="0">
                <a:latin typeface="+mn-lt"/>
              </a:rPr>
              <a:t>Acuerdos</a:t>
            </a:r>
            <a:r>
              <a:rPr lang="es-CL" sz="1400" dirty="0" smtClean="0">
                <a:latin typeface="+mn-lt"/>
              </a:rPr>
              <a:t>, con recursos adicionales por $1.125 millones, que totalizan un presupuesto vigente a </a:t>
            </a:r>
            <a:r>
              <a:rPr lang="es-CL" sz="1400" dirty="0" smtClean="0">
                <a:latin typeface="+mn-lt"/>
              </a:rPr>
              <a:t>noviembre </a:t>
            </a:r>
            <a:r>
              <a:rPr lang="es-CL" sz="1400" dirty="0" smtClean="0">
                <a:latin typeface="+mn-lt"/>
              </a:rPr>
              <a:t>de $2.297 millones, alcanzó una ejecución de un </a:t>
            </a:r>
            <a:r>
              <a:rPr lang="es-CL" sz="1400" dirty="0" smtClean="0">
                <a:latin typeface="+mn-lt"/>
              </a:rPr>
              <a:t>82%.</a:t>
            </a:r>
            <a:endParaRPr lang="es-CL" sz="14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Los </a:t>
            </a:r>
            <a:r>
              <a:rPr lang="es-CL" sz="1400" b="1" dirty="0">
                <a:latin typeface="+mn-lt"/>
              </a:rPr>
              <a:t>Proyectos y Actividades de </a:t>
            </a:r>
            <a:r>
              <a:rPr lang="es-CL" sz="1400" b="1" dirty="0" smtClean="0">
                <a:latin typeface="+mn-lt"/>
              </a:rPr>
              <a:t>Promoción</a:t>
            </a:r>
            <a:r>
              <a:rPr lang="es-CL" sz="1400" dirty="0" smtClean="0">
                <a:latin typeface="+mn-lt"/>
              </a:rPr>
              <a:t>, con recursos autorizados por $7.132 millones informan un avance de </a:t>
            </a:r>
            <a:r>
              <a:rPr lang="es-CL" sz="1400" dirty="0" smtClean="0">
                <a:latin typeface="+mn-lt"/>
              </a:rPr>
              <a:t>65% </a:t>
            </a:r>
            <a:r>
              <a:rPr lang="es-CL" sz="1400" dirty="0" smtClean="0">
                <a:latin typeface="+mn-lt"/>
              </a:rPr>
              <a:t>del gasto.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En la </a:t>
            </a:r>
            <a:r>
              <a:rPr lang="es-CL" sz="1400" b="1" dirty="0" smtClean="0">
                <a:latin typeface="+mn-lt"/>
              </a:rPr>
              <a:t>Dirección de Fronteras y Límites </a:t>
            </a:r>
            <a:r>
              <a:rPr lang="es-CL" sz="1400" b="1" dirty="0">
                <a:latin typeface="+mn-lt"/>
              </a:rPr>
              <a:t>de Estado</a:t>
            </a:r>
            <a:r>
              <a:rPr lang="es-CL" sz="1400" dirty="0">
                <a:latin typeface="+mn-lt"/>
              </a:rPr>
              <a:t>, </a:t>
            </a:r>
            <a:r>
              <a:rPr lang="es-CL" sz="1400" dirty="0" smtClean="0">
                <a:latin typeface="+mn-lt"/>
              </a:rPr>
              <a:t>los </a:t>
            </a:r>
            <a:r>
              <a:rPr lang="es-CL" sz="1400" dirty="0">
                <a:latin typeface="+mn-lt"/>
              </a:rPr>
              <a:t>Programas Especiales de Fronteras y </a:t>
            </a:r>
            <a:r>
              <a:rPr lang="es-CL" sz="1400" dirty="0" smtClean="0">
                <a:latin typeface="+mn-lt"/>
              </a:rPr>
              <a:t>Límites</a:t>
            </a:r>
            <a:r>
              <a:rPr lang="es-CL" sz="1400" dirty="0">
                <a:latin typeface="+mn-lt"/>
              </a:rPr>
              <a:t>, </a:t>
            </a:r>
            <a:r>
              <a:rPr lang="es-CL" sz="1400" dirty="0" smtClean="0">
                <a:latin typeface="+mn-lt"/>
              </a:rPr>
              <a:t>que incluye </a:t>
            </a:r>
            <a:r>
              <a:rPr lang="es-CL" sz="1400" dirty="0">
                <a:latin typeface="+mn-lt"/>
              </a:rPr>
              <a:t>actividades relacionadas a </a:t>
            </a:r>
            <a:r>
              <a:rPr lang="es-CL" sz="1400" dirty="0" smtClean="0">
                <a:latin typeface="+mn-lt"/>
              </a:rPr>
              <a:t>la Plataforma </a:t>
            </a:r>
            <a:r>
              <a:rPr lang="es-CL" sz="1400" dirty="0">
                <a:latin typeface="+mn-lt"/>
              </a:rPr>
              <a:t>Continental Extendida y otras actividades de carácter </a:t>
            </a:r>
            <a:r>
              <a:rPr lang="es-CL" sz="1400" dirty="0" smtClean="0">
                <a:latin typeface="+mn-lt"/>
              </a:rPr>
              <a:t>reservado, ejecutaron un total de $</a:t>
            </a:r>
            <a:r>
              <a:rPr lang="es-CL" sz="1400" dirty="0" smtClean="0">
                <a:latin typeface="+mn-lt"/>
              </a:rPr>
              <a:t>4.838 </a:t>
            </a:r>
            <a:r>
              <a:rPr lang="es-CL" sz="1400" dirty="0" smtClean="0">
                <a:latin typeface="+mn-lt"/>
              </a:rPr>
              <a:t>millones </a:t>
            </a:r>
            <a:r>
              <a:rPr lang="es-CL" sz="1400" dirty="0" smtClean="0">
                <a:latin typeface="+mn-lt"/>
              </a:rPr>
              <a:t>(53% </a:t>
            </a:r>
            <a:r>
              <a:rPr lang="es-CL" sz="1400" dirty="0" smtClean="0">
                <a:latin typeface="+mn-lt"/>
              </a:rPr>
              <a:t>de avance presupuestario).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En la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Agencia de Cooperación Internacional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la transferencia al sector privado para “Cooperación Sur-Sur”, presentó una ejecución de recursos 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81%,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con un total gastado 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$4.080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millones. Esta asignación contiene recursos para becas de postgrado, becas Nelson Mandela, cooperación técnica bilateral y triangular, Alianza del Pacífico, entre otras.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6775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6284"/>
            <a:ext cx="4063779" cy="245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19" y="2126284"/>
            <a:ext cx="4066061" cy="245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38384" y="1628800"/>
            <a:ext cx="1967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dólares de 2018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2" y="2159701"/>
            <a:ext cx="3885544" cy="234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59700"/>
            <a:ext cx="3885544" cy="234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99979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903841"/>
              </p:ext>
            </p:extLst>
          </p:nvPr>
        </p:nvGraphicFramePr>
        <p:xfrm>
          <a:off x="467544" y="1916832"/>
          <a:ext cx="8208911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8" name="Hoja de cálculo" r:id="rId3" imgW="7115108" imgH="2009867" progId="Excel.Sheet.8">
                  <p:embed/>
                </p:oleObj>
              </mc:Choice>
              <mc:Fallback>
                <p:oleObj name="Hoja de cálculo" r:id="rId3" imgW="7115108" imgH="200986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208911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8801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873219"/>
              </p:ext>
            </p:extLst>
          </p:nvPr>
        </p:nvGraphicFramePr>
        <p:xfrm>
          <a:off x="467545" y="1916832"/>
          <a:ext cx="8140554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name="Hoja de cálculo" r:id="rId3" imgW="7115108" imgH="2314575" progId="Excel.Sheet.8">
                  <p:embed/>
                </p:oleObj>
              </mc:Choice>
              <mc:Fallback>
                <p:oleObj name="Hoja de cálculo" r:id="rId3" imgW="7115108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916832"/>
                        <a:ext cx="8140554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42329" y="349592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4388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75231"/>
              </p:ext>
            </p:extLst>
          </p:nvPr>
        </p:nvGraphicFramePr>
        <p:xfrm>
          <a:off x="467543" y="1685925"/>
          <a:ext cx="8148281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2" name="Hoja de cálculo" r:id="rId4" imgW="8324984" imgH="1743114" progId="Excel.Sheet.8">
                  <p:embed/>
                </p:oleObj>
              </mc:Choice>
              <mc:Fallback>
                <p:oleObj name="Hoja de cálculo" r:id="rId4" imgW="8324984" imgH="174311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3" y="1685925"/>
                        <a:ext cx="8148281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23731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01. PROGRAMA 01: SECRETARÍA Y ADMINISTRACIÓN GENERAL Y SERVICIO EXTERIOR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675995"/>
              </p:ext>
            </p:extLst>
          </p:nvPr>
        </p:nvGraphicFramePr>
        <p:xfrm>
          <a:off x="467544" y="1700808"/>
          <a:ext cx="814828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" name="Hoja de cálculo" r:id="rId3" imgW="8048513" imgH="4448241" progId="Excel.Sheet.8">
                  <p:embed/>
                </p:oleObj>
              </mc:Choice>
              <mc:Fallback>
                <p:oleObj name="Hoja de cálculo" r:id="rId3" imgW="8048513" imgH="444824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737</Words>
  <Application>Microsoft Office PowerPoint</Application>
  <PresentationFormat>Presentación en pantalla (4:3)</PresentationFormat>
  <Paragraphs>70</Paragraphs>
  <Slides>14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Imagen de mapa de bits</vt:lpstr>
      <vt:lpstr>Hoja de cálculo de Microsoft Excel 97-2003</vt:lpstr>
      <vt:lpstr>EJECUCIÓN ACUMULADA DE GASTOS PRESUPUESTARIOS AL MES DE NOVIEMBRE DE 2018 PARTIDA 06: MINISTERIO DE RELACIONES EXTERIORES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139</cp:revision>
  <cp:lastPrinted>2016-07-04T14:42:46Z</cp:lastPrinted>
  <dcterms:created xsi:type="dcterms:W3CDTF">2016-06-23T13:38:47Z</dcterms:created>
  <dcterms:modified xsi:type="dcterms:W3CDTF">2019-01-17T14:58:16Z</dcterms:modified>
</cp:coreProperties>
</file>