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9"/>
  </p:notesMasterIdLst>
  <p:handoutMasterIdLst>
    <p:handoutMasterId r:id="rId10"/>
  </p:handoutMasterIdLst>
  <p:sldIdLst>
    <p:sldId id="256" r:id="rId3"/>
    <p:sldId id="298" r:id="rId4"/>
    <p:sldId id="299" r:id="rId5"/>
    <p:sldId id="300" r:id="rId6"/>
    <p:sldId id="264" r:id="rId7"/>
    <p:sldId id="265" r:id="rId8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27" autoAdjust="0"/>
    <p:restoredTop sz="94660"/>
  </p:normalViewPr>
  <p:slideViewPr>
    <p:cSldViewPr>
      <p:cViewPr>
        <p:scale>
          <a:sx n="73" d="100"/>
          <a:sy n="73" d="100"/>
        </p:scale>
        <p:origin x="-102" y="-7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% Ejecución Mensual</a:t>
            </a:r>
          </a:p>
        </c:rich>
      </c:tx>
      <c:layout>
        <c:manualLayout>
          <c:xMode val="edge"/>
          <c:yMode val="edge"/>
          <c:x val="0.21560411198600174"/>
          <c:y val="1.9047619047619049E-2"/>
        </c:manualLayout>
      </c:layout>
      <c:overlay val="1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'Sec. y Adm.'!$Y$28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5.0925337632079971E-17"/>
                  <c:y val="2.98507462686567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B36-4C83-A8AB-44DD307B9C8D}"/>
                </c:ext>
              </c:extLst>
            </c:dLbl>
            <c:dLbl>
              <c:idx val="1"/>
              <c:layout>
                <c:manualLayout>
                  <c:x val="-1.666666666666666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B36-4C83-A8AB-44DD307B9C8D}"/>
                </c:ext>
              </c:extLst>
            </c:dLbl>
            <c:dLbl>
              <c:idx val="2"/>
              <c:layout>
                <c:manualLayout>
                  <c:x val="-2.5000000000000001E-2"/>
                  <c:y val="9.25925925925921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B36-4C83-A8AB-44DD307B9C8D}"/>
                </c:ext>
              </c:extLst>
            </c:dLbl>
            <c:dLbl>
              <c:idx val="3"/>
              <c:layout>
                <c:manualLayout>
                  <c:x val="-1.111111111111111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B36-4C83-A8AB-44DD307B9C8D}"/>
                </c:ext>
              </c:extLst>
            </c:dLbl>
            <c:dLbl>
              <c:idx val="6"/>
              <c:layout>
                <c:manualLayout>
                  <c:x val="-1.9444444444444445E-2"/>
                  <c:y val="9.25925925925925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B36-4C83-A8AB-44DD307B9C8D}"/>
                </c:ext>
              </c:extLst>
            </c:dLbl>
            <c:dLbl>
              <c:idx val="9"/>
              <c:layout>
                <c:manualLayout>
                  <c:x val="2.8576109235321692E-3"/>
                  <c:y val="2.85714285714285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B36-4C83-A8AB-44DD307B9C8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'Sec. y Adm.'!$Z$27:$AJ$27</c:f>
              <c:strCache>
                <c:ptCount val="11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</c:strCache>
            </c:strRef>
          </c:cat>
          <c:val>
            <c:numRef>
              <c:f>'Sec. y Adm.'!$Z$28:$AJ$28</c:f>
              <c:numCache>
                <c:formatCode>0.0%</c:formatCode>
                <c:ptCount val="11"/>
                <c:pt idx="0">
                  <c:v>0.11437800197225921</c:v>
                </c:pt>
                <c:pt idx="1">
                  <c:v>5.9183581826618509E-2</c:v>
                </c:pt>
                <c:pt idx="2">
                  <c:v>8.665531447025078E-2</c:v>
                </c:pt>
                <c:pt idx="3">
                  <c:v>7.2318909770449843E-2</c:v>
                </c:pt>
                <c:pt idx="4">
                  <c:v>7.102043426756928E-2</c:v>
                </c:pt>
                <c:pt idx="5">
                  <c:v>8.8060190646140457E-2</c:v>
                </c:pt>
                <c:pt idx="6">
                  <c:v>7.9447754862060654E-2</c:v>
                </c:pt>
                <c:pt idx="7">
                  <c:v>0.10106849722578432</c:v>
                </c:pt>
                <c:pt idx="8">
                  <c:v>9.19140617517476E-2</c:v>
                </c:pt>
                <c:pt idx="9">
                  <c:v>7.9041307431372609E-2</c:v>
                </c:pt>
                <c:pt idx="10">
                  <c:v>7.4567821191601699E-2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4B36-4C83-A8AB-44DD307B9C8D}"/>
            </c:ext>
          </c:extLst>
        </c:ser>
        <c:ser>
          <c:idx val="1"/>
          <c:order val="1"/>
          <c:tx>
            <c:strRef>
              <c:f>'Sec. y Adm.'!$Y$29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1111111111111112E-2"/>
                  <c:y val="-9.950248756218905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B36-4C83-A8AB-44DD307B9C8D}"/>
                </c:ext>
              </c:extLst>
            </c:dLbl>
            <c:dLbl>
              <c:idx val="2"/>
              <c:layout>
                <c:manualLayout>
                  <c:x val="7.4999999999999997E-2"/>
                  <c:y val="9.04761904761904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B36-4C83-A8AB-44DD307B9C8D}"/>
                </c:ext>
              </c:extLst>
            </c:dLbl>
            <c:dLbl>
              <c:idx val="4"/>
              <c:layout>
                <c:manualLayout>
                  <c:x val="1.6666666666666666E-2"/>
                  <c:y val="9.25925925925925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B36-4C83-A8AB-44DD307B9C8D}"/>
                </c:ext>
              </c:extLst>
            </c:dLbl>
            <c:dLbl>
              <c:idx val="5"/>
              <c:layout>
                <c:manualLayout>
                  <c:x val="2.777777777777788E-2"/>
                  <c:y val="4.62926509186351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B36-4C83-A8AB-44DD307B9C8D}"/>
                </c:ext>
              </c:extLst>
            </c:dLbl>
            <c:dLbl>
              <c:idx val="8"/>
              <c:layout>
                <c:manualLayout>
                  <c:x val="1.1111108680859868E-2"/>
                  <c:y val="-4.23284589426326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B36-4C83-A8AB-44DD307B9C8D}"/>
                </c:ext>
              </c:extLst>
            </c:dLbl>
            <c:dLbl>
              <c:idx val="9"/>
              <c:layout>
                <c:manualLayout>
                  <c:x val="1.3689253935660506E-2"/>
                  <c:y val="-4.365028939892569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B36-4C83-A8AB-44DD307B9C8D}"/>
                </c:ext>
              </c:extLst>
            </c:dLbl>
            <c:dLbl>
              <c:idx val="10"/>
              <c:layout>
                <c:manualLayout>
                  <c:x val="9.9539467288809989E-3"/>
                  <c:y val="4.0709568328331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4B36-4C83-A8AB-44DD307B9C8D}"/>
                </c:ext>
              </c:extLst>
            </c:dLbl>
            <c:dLbl>
              <c:idx val="11"/>
              <c:layout>
                <c:manualLayout>
                  <c:x val="1.9444444444444445E-2"/>
                  <c:y val="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4B36-4C83-A8AB-44DD307B9C8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'Sec. y Adm.'!$Z$27:$AJ$27</c:f>
              <c:strCache>
                <c:ptCount val="11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</c:strCache>
            </c:strRef>
          </c:cat>
          <c:val>
            <c:numRef>
              <c:f>'Sec. y Adm.'!$Z$29:$AJ$29</c:f>
              <c:numCache>
                <c:formatCode>0.0%</c:formatCode>
                <c:ptCount val="11"/>
                <c:pt idx="0">
                  <c:v>9.3003968743784096E-2</c:v>
                </c:pt>
                <c:pt idx="1">
                  <c:v>8.6029528538711375E-2</c:v>
                </c:pt>
                <c:pt idx="2">
                  <c:v>0.12348901952059022</c:v>
                </c:pt>
                <c:pt idx="3">
                  <c:v>7.9702721592780787E-2</c:v>
                </c:pt>
                <c:pt idx="4">
                  <c:v>5.9652772263449741E-2</c:v>
                </c:pt>
                <c:pt idx="5">
                  <c:v>9.9351462609449034E-2</c:v>
                </c:pt>
                <c:pt idx="6">
                  <c:v>5.9214121117443529E-2</c:v>
                </c:pt>
                <c:pt idx="7">
                  <c:v>5.7776503039847035E-2</c:v>
                </c:pt>
                <c:pt idx="8">
                  <c:v>7.3663418607338868E-2</c:v>
                </c:pt>
                <c:pt idx="9">
                  <c:v>8.1818339951837307E-2</c:v>
                </c:pt>
                <c:pt idx="10">
                  <c:v>6.5722442271209547E-2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F-4B36-4C83-A8AB-44DD307B9C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1799168"/>
        <c:axId val="164111104"/>
      </c:barChart>
      <c:catAx>
        <c:axId val="1617991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64111104"/>
        <c:crosses val="autoZero"/>
        <c:auto val="1"/>
        <c:lblAlgn val="ctr"/>
        <c:lblOffset val="100"/>
        <c:noMultiLvlLbl val="0"/>
      </c:catAx>
      <c:valAx>
        <c:axId val="164111104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16179916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% Ejecución Acumulada</a:t>
            </a:r>
          </a:p>
        </c:rich>
      </c:tx>
      <c:layout/>
      <c:overlay val="1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'Sec. y Adm.'!$AL$28</c:f>
              <c:strCache>
                <c:ptCount val="1"/>
                <c:pt idx="0">
                  <c:v>2017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5.9555555555555556E-2"/>
                  <c:y val="-3.75358080239970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11C-4E42-9F4B-4CCE18D19C1B}"/>
                </c:ext>
              </c:extLst>
            </c:dLbl>
            <c:dLbl>
              <c:idx val="1"/>
              <c:layout>
                <c:manualLayout>
                  <c:x val="2.6555555555555554E-2"/>
                  <c:y val="5.5943007124109481E-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11C-4E42-9F4B-4CCE18D19C1B}"/>
                </c:ext>
              </c:extLst>
            </c:dLbl>
            <c:dLbl>
              <c:idx val="2"/>
              <c:layout>
                <c:manualLayout>
                  <c:x val="7.1111111111111115E-3"/>
                  <c:y val="4.34165729283839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11C-4E42-9F4B-4CCE18D19C1B}"/>
                </c:ext>
              </c:extLst>
            </c:dLbl>
            <c:dLbl>
              <c:idx val="3"/>
              <c:layout>
                <c:manualLayout>
                  <c:x val="-3.9999999999998977E-3"/>
                  <c:y val="1.48451443569553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11C-4E42-9F4B-4CCE18D19C1B}"/>
                </c:ext>
              </c:extLst>
            </c:dLbl>
            <c:dLbl>
              <c:idx val="4"/>
              <c:layout>
                <c:manualLayout>
                  <c:x val="-2.0666666666666767E-2"/>
                  <c:y val="3.86546681664791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11C-4E42-9F4B-4CCE18D19C1B}"/>
                </c:ext>
              </c:extLst>
            </c:dLbl>
            <c:dLbl>
              <c:idx val="10"/>
              <c:layout>
                <c:manualLayout>
                  <c:x val="-3.2906386701662391E-2"/>
                  <c:y val="-2.80119985001874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11C-4E42-9F4B-4CCE18D19C1B}"/>
                </c:ext>
              </c:extLst>
            </c:dLbl>
            <c:dLbl>
              <c:idx val="11"/>
              <c:layout>
                <c:manualLayout>
                  <c:x val="-6.5749999999999892E-2"/>
                  <c:y val="-3.18635170603674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11C-4E42-9F4B-4CCE18D19C1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'Sec. y Adm.'!$AM$27:$AW$27</c:f>
              <c:strCache>
                <c:ptCount val="11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</c:strCache>
            </c:strRef>
          </c:cat>
          <c:val>
            <c:numRef>
              <c:f>'Sec. y Adm.'!$AM$28:$AW$28</c:f>
              <c:numCache>
                <c:formatCode>0.0%</c:formatCode>
                <c:ptCount val="11"/>
                <c:pt idx="0">
                  <c:v>0.11437800197225921</c:v>
                </c:pt>
                <c:pt idx="1">
                  <c:v>0.17356158379887771</c:v>
                </c:pt>
                <c:pt idx="2">
                  <c:v>0.26021689826912847</c:v>
                </c:pt>
                <c:pt idx="3">
                  <c:v>0.33253580803957833</c:v>
                </c:pt>
                <c:pt idx="4">
                  <c:v>0.40355624230714759</c:v>
                </c:pt>
                <c:pt idx="5">
                  <c:v>0.49161643295328805</c:v>
                </c:pt>
                <c:pt idx="6">
                  <c:v>0.57106418781534873</c:v>
                </c:pt>
                <c:pt idx="7">
                  <c:v>0.67213268504113299</c:v>
                </c:pt>
                <c:pt idx="8">
                  <c:v>0.76404674679288065</c:v>
                </c:pt>
                <c:pt idx="9">
                  <c:v>0.84308805422425326</c:v>
                </c:pt>
                <c:pt idx="10">
                  <c:v>0.91765587541585492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011C-4E42-9F4B-4CCE18D19C1B}"/>
            </c:ext>
          </c:extLst>
        </c:ser>
        <c:ser>
          <c:idx val="1"/>
          <c:order val="1"/>
          <c:tx>
            <c:strRef>
              <c:f>'Sec. y Adm.'!$AL$29</c:f>
              <c:strCache>
                <c:ptCount val="1"/>
                <c:pt idx="0">
                  <c:v>2018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1.1111111111111112E-2"/>
                  <c:y val="1.42857142857142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11C-4E42-9F4B-4CCE18D19C1B}"/>
                </c:ext>
              </c:extLst>
            </c:dLbl>
            <c:dLbl>
              <c:idx val="1"/>
              <c:layout>
                <c:manualLayout>
                  <c:x val="-3.0555555555555506E-2"/>
                  <c:y val="-8.09523809523809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11C-4E42-9F4B-4CCE18D19C1B}"/>
                </c:ext>
              </c:extLst>
            </c:dLbl>
            <c:dLbl>
              <c:idx val="2"/>
              <c:layout>
                <c:manualLayout>
                  <c:x val="-8.611111111111111E-2"/>
                  <c:y val="-4.28571428571428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11C-4E42-9F4B-4CCE18D19C1B}"/>
                </c:ext>
              </c:extLst>
            </c:dLbl>
            <c:dLbl>
              <c:idx val="3"/>
              <c:layout>
                <c:manualLayout>
                  <c:x val="-0.12222222222222212"/>
                  <c:y val="-9.52380952380952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11C-4E42-9F4B-4CCE18D19C1B}"/>
                </c:ext>
              </c:extLst>
            </c:dLbl>
            <c:dLbl>
              <c:idx val="4"/>
              <c:layout>
                <c:manualLayout>
                  <c:x val="-6.666688538932633E-2"/>
                  <c:y val="-4.76190476190476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011C-4E42-9F4B-4CCE18D19C1B}"/>
                </c:ext>
              </c:extLst>
            </c:dLbl>
            <c:dLbl>
              <c:idx val="6"/>
              <c:layout>
                <c:manualLayout>
                  <c:x val="-2.2222222222222223E-2"/>
                  <c:y val="3.24074074074073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011C-4E42-9F4B-4CCE18D19C1B}"/>
                </c:ext>
              </c:extLst>
            </c:dLbl>
            <c:dLbl>
              <c:idx val="7"/>
              <c:layout>
                <c:manualLayout>
                  <c:x val="-1.3888888888888888E-2"/>
                  <c:y val="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011C-4E42-9F4B-4CCE18D19C1B}"/>
                </c:ext>
              </c:extLst>
            </c:dLbl>
            <c:dLbl>
              <c:idx val="11"/>
              <c:layout>
                <c:manualLayout>
                  <c:x val="0"/>
                  <c:y val="1.85181539807524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011C-4E42-9F4B-4CCE18D19C1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'Sec. y Adm.'!$AM$27:$AW$27</c:f>
              <c:strCache>
                <c:ptCount val="11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</c:strCache>
            </c:strRef>
          </c:cat>
          <c:val>
            <c:numRef>
              <c:f>'Sec. y Adm.'!$AM$29:$AW$29</c:f>
              <c:numCache>
                <c:formatCode>0.0%</c:formatCode>
                <c:ptCount val="11"/>
                <c:pt idx="0">
                  <c:v>9.3003968743784096E-2</c:v>
                </c:pt>
                <c:pt idx="1">
                  <c:v>0.17903349728249546</c:v>
                </c:pt>
                <c:pt idx="2">
                  <c:v>0.30252251680308567</c:v>
                </c:pt>
                <c:pt idx="3">
                  <c:v>0.38222523839586647</c:v>
                </c:pt>
                <c:pt idx="4">
                  <c:v>0.4418780106593162</c:v>
                </c:pt>
                <c:pt idx="5">
                  <c:v>0.54122947326876525</c:v>
                </c:pt>
                <c:pt idx="6">
                  <c:v>0.60044359438620876</c:v>
                </c:pt>
                <c:pt idx="7">
                  <c:v>0.65822009742605581</c:v>
                </c:pt>
                <c:pt idx="8">
                  <c:v>0.73188351603339463</c:v>
                </c:pt>
                <c:pt idx="9">
                  <c:v>0.81370185598523204</c:v>
                </c:pt>
                <c:pt idx="10">
                  <c:v>0.87942429825644153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0-011C-4E42-9F4B-4CCE18D19C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4469376"/>
        <c:axId val="164487552"/>
      </c:lineChart>
      <c:catAx>
        <c:axId val="1644693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64487552"/>
        <c:crosses val="autoZero"/>
        <c:auto val="1"/>
        <c:lblAlgn val="ctr"/>
        <c:lblOffset val="100"/>
        <c:noMultiLvlLbl val="0"/>
      </c:catAx>
      <c:valAx>
        <c:axId val="164487552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16446937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24-01-2019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24-01-2019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24-01-2019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24-01-2019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24-01-2019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24-01-2019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24-01-2019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24-01-2019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24-01-2019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24-01-2019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24-01-2019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24-01-2019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24-01-2019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24-01-2019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24-01-2019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24-01-2019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24-01-2019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24-01-2019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24-01-2019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24-01-2019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24-01-2019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24-01-2019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24-01-2019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24-01-2019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24-01-2019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3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24-01-2019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51" name="Picture 203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-1012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NOVIEMBRE DE 2018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01: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PRESIDENCIA DE LA REPÚBLICA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enero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40" name="Picture 17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908720"/>
            <a:ext cx="5525038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6224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PRESIDENCIA DE LA REPÚBLICA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32859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En el mes de NOVIEMBRE, la ejecución de la Partida fue de $</a:t>
            </a:r>
            <a:r>
              <a:rPr lang="es-CL" sz="1600" b="1" dirty="0">
                <a:solidFill>
                  <a:prstClr val="black"/>
                </a:solidFill>
                <a:ea typeface="+mn-ea"/>
                <a:cs typeface="+mn-cs"/>
              </a:rPr>
              <a:t>1.337 millones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, equivalente a un 6,6% respecto de la ley inicial e inferior a la ejecución del mismo mes del año anterior (7,5%).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MX" sz="1600" dirty="0">
                <a:solidFill>
                  <a:prstClr val="black"/>
                </a:solidFill>
                <a:ea typeface="+mn-ea"/>
                <a:cs typeface="+mn-cs"/>
              </a:rPr>
              <a:t>Con ello, la ejecución acumulada al mes de NOVIEMBRE de la Partida Presidencia de la República totaliza </a:t>
            </a:r>
            <a:r>
              <a:rPr lang="es-MX" sz="1600" b="1" dirty="0">
                <a:solidFill>
                  <a:prstClr val="black"/>
                </a:solidFill>
                <a:ea typeface="+mn-ea"/>
                <a:cs typeface="+mn-cs"/>
              </a:rPr>
              <a:t>$17.897 millones, equivalente a un 87,9%</a:t>
            </a:r>
            <a:r>
              <a:rPr lang="es-CL" sz="1600" b="1" dirty="0">
                <a:solidFill>
                  <a:prstClr val="black"/>
                </a:solidFill>
                <a:ea typeface="+mn-ea"/>
                <a:cs typeface="+mn-cs"/>
              </a:rPr>
              <a:t> 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respecto de la ley inicial</a:t>
            </a:r>
            <a:r>
              <a:rPr lang="es-MX" sz="1600" dirty="0">
                <a:solidFill>
                  <a:prstClr val="black"/>
                </a:solidFill>
                <a:ea typeface="+mn-ea"/>
                <a:cs typeface="+mn-cs"/>
              </a:rPr>
              <a:t>, inferior al 91,8% obtenido al mismo período del año 2017.</a:t>
            </a:r>
            <a:endParaRPr lang="es-CL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De igual manera que el mes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anterior, 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las modificaciones presupuestarias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se mantuvieron en un 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incremento de $303 millones. El detalle de las variaciones son las siguientes, respecto de la ley inicial: Incremento de </a:t>
            </a:r>
            <a:r>
              <a:rPr lang="es-CL" sz="1600" dirty="0"/>
              <a:t>$628 millones en Deuda Flotante, proveniente de operaciones del año anterior, $325 millones en Prestaciones de Seguridad Social, $7 millones de aumento en Apoyo de Actividades Presidenciales; y </a:t>
            </a:r>
            <a:r>
              <a:rPr lang="es-CL" sz="1600"/>
              <a:t>rebaja </a:t>
            </a:r>
            <a:r>
              <a:rPr lang="es-CL" sz="1600" smtClean="0"/>
              <a:t>de: $528 millones en Transferencias Corrientes, $16 </a:t>
            </a:r>
            <a:r>
              <a:rPr lang="es-CL" sz="1600" dirty="0"/>
              <a:t>millones en Adquisición de Mobiliario y Otros, $22 millones en Adquisición de Vehículo, $25 millones en Equipos Informáticos, $16 millones en Programas Informáticos, $21 millones en Gastos en Personal y $28 millones en Bienes y Servicios de Consumo.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MX" sz="1600" dirty="0"/>
              <a:t>La ejecución de la asignación Cambio de Mando Presidencial alcanza a $613 millones, que representa un 100% de avance y la asignación Apoyo Actividades Presidenciales registra $3.026 millones, equivalente a un 86,1% de avance respecto al presupuesto vigente.</a:t>
            </a: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NOVIEMBRE DE 2018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PRESIDENCIA DE LA REPÚBLICA</a:t>
            </a:r>
          </a:p>
        </p:txBody>
      </p:sp>
      <p:graphicFrame>
        <p:nvGraphicFramePr>
          <p:cNvPr id="8" name="1 Gráfico" title="Ejecución Mensual">
            <a:extLst>
              <a:ext uri="{FF2B5EF4-FFF2-40B4-BE49-F238E27FC236}">
                <a16:creationId xmlns:a16="http://schemas.microsoft.com/office/drawing/2014/main" xmlns="" id="{00000000-0008-0000-0100-000002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285499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3205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PRESIDENCIA DE LA REPÚBLICA</a:t>
            </a:r>
          </a:p>
        </p:txBody>
      </p:sp>
      <p:graphicFrame>
        <p:nvGraphicFramePr>
          <p:cNvPr id="8" name="2 Gráfico">
            <a:extLst>
              <a:ext uri="{FF2B5EF4-FFF2-40B4-BE49-F238E27FC236}">
                <a16:creationId xmlns:a16="http://schemas.microsoft.com/office/drawing/2014/main" xmlns="" id="{00000000-0008-0000-0100-00000300000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61878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05026" y="79548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PRESIDENCIA DE LA REPÚBLICA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827584" y="1988096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27584" y="4725144"/>
            <a:ext cx="728212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F232A70E-9EA5-406D-9651-71682179A0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601" y="2336537"/>
            <a:ext cx="8087648" cy="2317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6021288"/>
            <a:ext cx="8085583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20429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01, CAPITULO 01, PROGRAMA 01: PRESIDENCIA DE LA REPÚBLICA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83568" y="1533500"/>
            <a:ext cx="7632848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DFA4357D-D869-4FC0-AE59-78704A0357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1" y="1901761"/>
            <a:ext cx="8085584" cy="3818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3314</TotalTime>
  <Words>421</Words>
  <Application>Microsoft Office PowerPoint</Application>
  <PresentationFormat>Presentación en pantalla (4:3)</PresentationFormat>
  <Paragraphs>49</Paragraphs>
  <Slides>6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1_Tema de Office</vt:lpstr>
      <vt:lpstr>Tema de Office</vt:lpstr>
      <vt:lpstr>Imagen de mapa de bits</vt:lpstr>
      <vt:lpstr>EJECUCIÓN ACUMULADA DE GASTOS PRESUPUESTARIOS AL MES DE NOVIEMBRE DE 2018 PARTIDA 01: PRESIDENCIA DE LA REPÚBLICA</vt:lpstr>
      <vt:lpstr>EJECUCIÓN ACUMULADA DE GASTOS A NOVIEMBRE DE 2018  PARTIDA 01 PRESIDENCIA DE LA REPÚBLICA</vt:lpstr>
      <vt:lpstr>Presentación de PowerPoint</vt:lpstr>
      <vt:lpstr>Presentación de PowerPoint</vt:lpstr>
      <vt:lpstr>EJECUCIÓN ACUMULADA DE GASTOS A NOVIEMBRE DE 2018  PARTIDA 01 PRESIDENCIA DE LA REPÚBLICA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210</cp:revision>
  <cp:lastPrinted>2017-05-05T14:22:30Z</cp:lastPrinted>
  <dcterms:created xsi:type="dcterms:W3CDTF">2016-06-23T13:38:47Z</dcterms:created>
  <dcterms:modified xsi:type="dcterms:W3CDTF">2019-01-24T19:48:38Z</dcterms:modified>
</cp:coreProperties>
</file>