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handoutMasterIdLst>
    <p:handoutMasterId r:id="rId24"/>
  </p:handoutMasterIdLst>
  <p:sldIdLst>
    <p:sldId id="256" r:id="rId8"/>
    <p:sldId id="298" r:id="rId9"/>
    <p:sldId id="306" r:id="rId10"/>
    <p:sldId id="308" r:id="rId11"/>
    <p:sldId id="309" r:id="rId12"/>
    <p:sldId id="312" r:id="rId13"/>
    <p:sldId id="264" r:id="rId14"/>
    <p:sldId id="307" r:id="rId15"/>
    <p:sldId id="263" r:id="rId16"/>
    <p:sldId id="265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94077"/>
              </p:ext>
            </p:extLst>
          </p:nvPr>
        </p:nvGraphicFramePr>
        <p:xfrm>
          <a:off x="414336" y="1789137"/>
          <a:ext cx="826212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Hoja de cálculo" r:id="rId4" imgW="8763000" imgH="4448265" progId="Excel.Sheet.8">
                  <p:embed/>
                </p:oleObj>
              </mc:Choice>
              <mc:Fallback>
                <p:oleObj name="Hoja de cálculo" r:id="rId4" imgW="8763000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89137"/>
                        <a:ext cx="826212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73325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69296"/>
              </p:ext>
            </p:extLst>
          </p:nvPr>
        </p:nvGraphicFramePr>
        <p:xfrm>
          <a:off x="467544" y="1983457"/>
          <a:ext cx="8157591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Hoja de cálculo" r:id="rId4" imgW="7553257" imgH="3533865" progId="Excel.Sheet.8">
                  <p:embed/>
                </p:oleObj>
              </mc:Choice>
              <mc:Fallback>
                <p:oleObj name="Hoja de cálculo" r:id="rId4" imgW="75532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3457"/>
                        <a:ext cx="8157591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6480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80181"/>
              </p:ext>
            </p:extLst>
          </p:nvPr>
        </p:nvGraphicFramePr>
        <p:xfrm>
          <a:off x="414336" y="1772816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Hoja de cálculo" r:id="rId4" imgW="7410585" imgH="2771775" progId="Excel.Sheet.8">
                  <p:embed/>
                </p:oleObj>
              </mc:Choice>
              <mc:Fallback>
                <p:oleObj name="Hoja de cálculo" r:id="rId4" imgW="7410585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40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89070"/>
              </p:ext>
            </p:extLst>
          </p:nvPr>
        </p:nvGraphicFramePr>
        <p:xfrm>
          <a:off x="467543" y="1772816"/>
          <a:ext cx="8157591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Hoja de cálculo" r:id="rId4" imgW="7886700" imgH="2628900" progId="Excel.Sheet.8">
                  <p:embed/>
                </p:oleObj>
              </mc:Choice>
              <mc:Fallback>
                <p:oleObj name="Hoja de cálculo" r:id="rId4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72816"/>
                        <a:ext cx="8157591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87728"/>
              </p:ext>
            </p:extLst>
          </p:nvPr>
        </p:nvGraphicFramePr>
        <p:xfrm>
          <a:off x="467544" y="1695425"/>
          <a:ext cx="814827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Hoja de cálculo" r:id="rId4" imgW="7915343" imgH="3533865" progId="Excel.Sheet.8">
                  <p:embed/>
                </p:oleObj>
              </mc:Choice>
              <mc:Fallback>
                <p:oleObj name="Hoja de cálculo" r:id="rId4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95425"/>
                        <a:ext cx="814827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92256"/>
              </p:ext>
            </p:extLst>
          </p:nvPr>
        </p:nvGraphicFramePr>
        <p:xfrm>
          <a:off x="467544" y="1844824"/>
          <a:ext cx="8148279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Hoja de cálculo" r:id="rId4" imgW="7534343" imgH="2009685" progId="Excel.Sheet.8">
                  <p:embed/>
                </p:oleObj>
              </mc:Choice>
              <mc:Fallback>
                <p:oleObj name="Hoja de cálculo" r:id="rId4" imgW="75343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79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Mayo de 2018</a:t>
            </a:r>
            <a:r>
              <a:rPr lang="es-CL" sz="1600" dirty="0" smtClean="0"/>
              <a:t> finalizó </a:t>
            </a:r>
            <a:r>
              <a:rPr lang="es-CL" sz="1600" dirty="0"/>
              <a:t>en </a:t>
            </a:r>
            <a:r>
              <a:rPr lang="es-CL" sz="1600" dirty="0" smtClean="0"/>
              <a:t>$36.435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18% de avance presupuestario, con un total gastado de US$40 millones. El año 2017 el porcentaje de gasto llegó a 24%.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Respecto al Servicio de la Deuda,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ley de presupuestos </a:t>
            </a:r>
            <a:r>
              <a:rPr lang="es-MX" sz="16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mayo se han incluido recursos adicionales por $347 millones destinados a cumplir obligaciones del ejercicio presupuestario anterior (deuda flotante). Si embargo, se observa una ejecución presupuestaria de $1.175 millones, significando 312% 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</a:t>
            </a:r>
            <a:r>
              <a:rPr lang="es-CL" sz="1600" smtClean="0">
                <a:latin typeface="+mn-lt"/>
              </a:rPr>
              <a:t>sector </a:t>
            </a:r>
            <a:r>
              <a:rPr lang="es-CL" sz="1600" smtClean="0">
                <a:latin typeface="+mn-lt"/>
              </a:rPr>
              <a:t>privado y </a:t>
            </a:r>
            <a:r>
              <a:rPr lang="es-CL" sz="1600" dirty="0" smtClean="0">
                <a:latin typeface="+mn-lt"/>
              </a:rPr>
              <a:t>para Otras Entidades Públicas, totalizaron desembolsos por $574 millones, con 47% de ejecución.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12%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35% </a:t>
            </a:r>
            <a:r>
              <a:rPr lang="es-CL" sz="1600" dirty="0">
                <a:latin typeface="+mn-lt"/>
              </a:rPr>
              <a:t>de gasto </a:t>
            </a:r>
            <a:r>
              <a:rPr lang="es-CL" sz="1600" dirty="0" smtClean="0">
                <a:latin typeface="+mn-lt"/>
              </a:rPr>
              <a:t>total.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$7.162 millones informan un avance de 41% 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$2.275 millones (27% de avance presupuestario).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Agencia de Cooperación Internacional</a:t>
            </a:r>
            <a:r>
              <a:rPr lang="es-CL" sz="1600" dirty="0" smtClean="0">
                <a:latin typeface="+mn-lt"/>
              </a:rPr>
              <a:t>, la transferencia al sector privado para “Cooperación Sur-Sur”, presentó una ejecución de recursos de 41%, con un total gastado de $2.070 millones. Esta asignación contiene recursos para becas de postgrado, becas Nelson Mandela, cooperación técnica bilateral y triangular, Alianza del Pacífico, entre otras.</a:t>
            </a:r>
          </a:p>
        </p:txBody>
      </p:sp>
    </p:spTree>
    <p:extLst>
      <p:ext uri="{BB962C8B-B14F-4D97-AF65-F5344CB8AC3E}">
        <p14:creationId xmlns:p14="http://schemas.microsoft.com/office/powerpoint/2010/main" val="2694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1985044"/>
            <a:ext cx="406377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7" y="1985044"/>
            <a:ext cx="406377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2018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937"/>
            <a:ext cx="3897744" cy="234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8936"/>
            <a:ext cx="3897744" cy="23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67143"/>
              </p:ext>
            </p:extLst>
          </p:nvPr>
        </p:nvGraphicFramePr>
        <p:xfrm>
          <a:off x="467545" y="1923281"/>
          <a:ext cx="8140554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Hoja de cálculo" r:id="rId4" imgW="7115243" imgH="2009685" progId="Excel.Sheet.8">
                  <p:embed/>
                </p:oleObj>
              </mc:Choice>
              <mc:Fallback>
                <p:oleObj name="Hoja de cálculo" r:id="rId4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923281"/>
                        <a:ext cx="8140554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90014"/>
              </p:ext>
            </p:extLst>
          </p:nvPr>
        </p:nvGraphicFramePr>
        <p:xfrm>
          <a:off x="467544" y="1906513"/>
          <a:ext cx="814055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Hoja de cálculo" r:id="rId4" imgW="7115243" imgH="2314575" progId="Excel.Sheet.8">
                  <p:embed/>
                </p:oleObj>
              </mc:Choice>
              <mc:Fallback>
                <p:oleObj name="Hoja de cálculo" r:id="rId4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06513"/>
                        <a:ext cx="814055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06775"/>
              </p:ext>
            </p:extLst>
          </p:nvPr>
        </p:nvGraphicFramePr>
        <p:xfrm>
          <a:off x="378499" y="1700808"/>
          <a:ext cx="82296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Hoja de cálculo" r:id="rId5" imgW="8324985" imgH="1743075" progId="Excel.Sheet.8">
                  <p:embed/>
                </p:oleObj>
              </mc:Choice>
              <mc:Fallback>
                <p:oleObj name="Hoja de cálculo" r:id="rId5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99" y="1700808"/>
                        <a:ext cx="822960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791</Words>
  <Application>Microsoft Office PowerPoint</Application>
  <PresentationFormat>Presentación en pantalla (4:3)</PresentationFormat>
  <Paragraphs>72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</vt:lpstr>
      <vt:lpstr>EJECUCIÓN PRESUPUESTARIA DE GASTOS ACUMULADA AL MES DE MAYO DE 2018 PARTIDA 06: MINISTERIO DE RELACIONES EXTERIORES</vt:lpstr>
      <vt:lpstr>Ejecución Presupuestaria de Gastos Acumulada al Mes de Mayo de 2018  Ministerio de Relaciones Exteriores</vt:lpstr>
      <vt:lpstr>Ejecución Presupuestaria de Gastos Acumulada al Mes de Mayo de 2018  Ministerio de Relaciones Exteriores</vt:lpstr>
      <vt:lpstr>Ejecución Presupuestaria de Gastos Acumulada al Mes de Mayo de 2018  Ministerio de Relaciones Exteriores</vt:lpstr>
      <vt:lpstr>Ejecución Presupuestaria de Gastos Acumulada al Mes de Mayo de 2018  Ministerio de Relaciones Exteriores</vt:lpstr>
      <vt:lpstr>Ejecución Presupuestaria de Gastos Acumulada al Mes de Mayo de 2018  Ministerio de Relaciones Exteriores</vt:lpstr>
      <vt:lpstr>Ejecución Presupuestaria de Gastos Acumulada al Mes de Mayo de 2018  Partida 06 Ministerio de Relaciones Exteriores</vt:lpstr>
      <vt:lpstr>Ejecución Presupuestaria de Gastos Acumulada al Mes de Mayo de 2018  Partida 06 Ministerio de Relaciones Exteriores</vt:lpstr>
      <vt:lpstr>Ejecución Presupuestaria de Gastos Acumulada al Mes de Mayo de 2018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123</cp:revision>
  <cp:lastPrinted>2016-07-04T14:42:46Z</cp:lastPrinted>
  <dcterms:created xsi:type="dcterms:W3CDTF">2016-06-23T13:38:47Z</dcterms:created>
  <dcterms:modified xsi:type="dcterms:W3CDTF">2018-08-01T22:11:09Z</dcterms:modified>
</cp:coreProperties>
</file>