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299" r:id="rId5"/>
    <p:sldId id="264" r:id="rId6"/>
    <p:sldId id="300" r:id="rId7"/>
    <p:sldId id="263" r:id="rId8"/>
    <p:sldId id="281" r:id="rId9"/>
    <p:sldId id="282" r:id="rId10"/>
    <p:sldId id="302" r:id="rId11"/>
    <p:sldId id="306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6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mayo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02: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16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41305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RESOLUTIVO DE ASIGNACIONES PARLAMENTARIAS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8CA4229-90D7-4603-A8FC-C7769C518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727792"/>
              </p:ext>
            </p:extLst>
          </p:nvPr>
        </p:nvGraphicFramePr>
        <p:xfrm>
          <a:off x="414338" y="2000700"/>
          <a:ext cx="8210797" cy="2220389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2065405299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022448604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3665798615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2418820434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893098157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071508374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724208954"/>
                    </a:ext>
                  </a:extLst>
                </a:gridCol>
                <a:gridCol w="685184">
                  <a:extLst>
                    <a:ext uri="{9D8B030D-6E8A-4147-A177-3AD203B41FA5}">
                      <a16:colId xmlns:a16="http://schemas.microsoft.com/office/drawing/2014/main" val="1592898877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827208982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714126549"/>
                    </a:ext>
                  </a:extLst>
                </a:gridCol>
              </a:tblGrid>
              <a:tr h="1947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285009"/>
                  </a:ext>
                </a:extLst>
              </a:tr>
              <a:tr h="6622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141469"/>
                  </a:ext>
                </a:extLst>
              </a:tr>
              <a:tr h="1947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1.291.304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475899"/>
                  </a:ext>
                </a:extLst>
              </a:tr>
              <a:tr h="194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420.614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956779"/>
                  </a:ext>
                </a:extLst>
              </a:tr>
              <a:tr h="194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705054"/>
                  </a:ext>
                </a:extLst>
              </a:tr>
              <a:tr h="194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539170"/>
                  </a:ext>
                </a:extLst>
              </a:tr>
              <a:tr h="194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089692"/>
                  </a:ext>
                </a:extLst>
              </a:tr>
              <a:tr h="194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324377"/>
                  </a:ext>
                </a:extLst>
              </a:tr>
              <a:tr h="194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554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presenta un presupuesto aprobado de $122.313 millones, un 58,8% se destino a gastos en personal; 27,4% a transferencias corrientes; y, un 11,8% a bienes y servicios de consumo.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distribución del presupuesto a nivel de programas del Congreso Nacional, es la siguiente: la Cámara de Diputados concentra el 55,8%; el Senado un 33,6%; la Biblioteca un 9,6% y el Consejo Resolutivo de Asignaciones Parlamentarias un 1%.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Congreso al mes de mayo ascendió a $9.837 millones, es decir, un 8% respecto de la ley inicial, presentando un gasto levemente superior de 0,5 puntos porcentuales al registrado a igual mes del año 2017.  Sin embargo, la ejecución acumulada al quinto mes de 2018 es superior en 3,3 puntos porcentuales a igual periodo del ejercicio anterior, manteniendo una tasa de ejecución mayor en cada meses a partir de febrero.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los aumentos y disminuciones al presupuesto inicial, la Partida presenta al mes de mayo un incremento consolidado de $6.009 millones.  Afectando la mayoría de los subtítulos, destacando el incremento registrado en “transferencias corrientes” y “prestaciones de seguridad social” por un monto de $4.224 millones y $2.289 millones respectivamente.  Asimismo, el subtítulo 21 gastos en personal, experimentan una disminución por un monto de $738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las tasas de ejecución, el Senado acumuló un 38%, la Cámara de Diputados un 42%, la Biblioteca del Congreso un 36%, y el Consejo Resolutivo de Asignaciones Parlamentarias un 35% de gasto devengado (valores aproximados).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F109559-B5F4-40A7-B4F5-CE1FCD4460F6}"/>
              </a:ext>
            </a:extLst>
          </p:cNvPr>
          <p:cNvSpPr txBox="1">
            <a:spLocks/>
          </p:cNvSpPr>
          <p:nvPr/>
        </p:nvSpPr>
        <p:spPr>
          <a:xfrm>
            <a:off x="414338" y="548680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66223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8E35C73-E5A5-460E-A84C-A5C50495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757ABD8-544E-4382-BAD0-03DE74620A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217680"/>
              </p:ext>
            </p:extLst>
          </p:nvPr>
        </p:nvGraphicFramePr>
        <p:xfrm>
          <a:off x="414336" y="1662445"/>
          <a:ext cx="8210800" cy="1982582"/>
        </p:xfrm>
        <a:graphic>
          <a:graphicData uri="http://schemas.openxmlformats.org/drawingml/2006/table">
            <a:tbl>
              <a:tblPr/>
              <a:tblGrid>
                <a:gridCol w="766189">
                  <a:extLst>
                    <a:ext uri="{9D8B030D-6E8A-4147-A177-3AD203B41FA5}">
                      <a16:colId xmlns:a16="http://schemas.microsoft.com/office/drawing/2014/main" val="1198927443"/>
                    </a:ext>
                  </a:extLst>
                </a:gridCol>
                <a:gridCol w="2984705">
                  <a:extLst>
                    <a:ext uri="{9D8B030D-6E8A-4147-A177-3AD203B41FA5}">
                      <a16:colId xmlns:a16="http://schemas.microsoft.com/office/drawing/2014/main" val="3131159446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1238090804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2405051184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4198532949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4150500055"/>
                    </a:ext>
                  </a:extLst>
                </a:gridCol>
                <a:gridCol w="697575">
                  <a:extLst>
                    <a:ext uri="{9D8B030D-6E8A-4147-A177-3AD203B41FA5}">
                      <a16:colId xmlns:a16="http://schemas.microsoft.com/office/drawing/2014/main" val="1047538865"/>
                    </a:ext>
                  </a:extLst>
                </a:gridCol>
                <a:gridCol w="697575">
                  <a:extLst>
                    <a:ext uri="{9D8B030D-6E8A-4147-A177-3AD203B41FA5}">
                      <a16:colId xmlns:a16="http://schemas.microsoft.com/office/drawing/2014/main" val="1000676277"/>
                    </a:ext>
                  </a:extLst>
                </a:gridCol>
              </a:tblGrid>
              <a:tr h="20651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957612"/>
                  </a:ext>
                </a:extLst>
              </a:tr>
              <a:tr h="33043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877061"/>
                  </a:ext>
                </a:extLst>
              </a:tr>
              <a:tr h="2065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128.322.615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6.009.573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51.283.967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904937"/>
                  </a:ext>
                </a:extLst>
              </a:tr>
              <a:tr h="206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71.944.929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71.206.929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-738.000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27.781.329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2755"/>
                  </a:ext>
                </a:extLst>
              </a:tr>
              <a:tr h="206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14.390.458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14.509.958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119.500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5.501.714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13589"/>
                  </a:ext>
                </a:extLst>
              </a:tr>
              <a:tr h="206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635.462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2.924.844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2.306.390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735015"/>
                  </a:ext>
                </a:extLst>
              </a:tr>
              <a:tr h="206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33.504.582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37.728.128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4.223.546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13.901.439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47290"/>
                  </a:ext>
                </a:extLst>
              </a:tr>
              <a:tr h="206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1.662.040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1.662.040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889.963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479823"/>
                  </a:ext>
                </a:extLst>
              </a:tr>
              <a:tr h="206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290.716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903.132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380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6884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741F04-4CB3-46EC-97B1-48736967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1A27E08-04C3-41EF-9597-5B1DD577C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882103"/>
            <a:ext cx="4053136" cy="238673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98F1019-99F9-4FCF-9BDC-4CEC8E05B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82103"/>
            <a:ext cx="4053136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962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Partida 02,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0879" y="3355666"/>
            <a:ext cx="825771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5E97A39-8ABF-45DF-B89C-1AE17B494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184360"/>
              </p:ext>
            </p:extLst>
          </p:nvPr>
        </p:nvGraphicFramePr>
        <p:xfrm>
          <a:off x="414336" y="1706465"/>
          <a:ext cx="8201486" cy="1649202"/>
        </p:xfrm>
        <a:graphic>
          <a:graphicData uri="http://schemas.openxmlformats.org/drawingml/2006/table">
            <a:tbl>
              <a:tblPr/>
              <a:tblGrid>
                <a:gridCol w="292075">
                  <a:extLst>
                    <a:ext uri="{9D8B030D-6E8A-4147-A177-3AD203B41FA5}">
                      <a16:colId xmlns:a16="http://schemas.microsoft.com/office/drawing/2014/main" val="1878485487"/>
                    </a:ext>
                  </a:extLst>
                </a:gridCol>
                <a:gridCol w="292075">
                  <a:extLst>
                    <a:ext uri="{9D8B030D-6E8A-4147-A177-3AD203B41FA5}">
                      <a16:colId xmlns:a16="http://schemas.microsoft.com/office/drawing/2014/main" val="587005037"/>
                    </a:ext>
                  </a:extLst>
                </a:gridCol>
                <a:gridCol w="3060954">
                  <a:extLst>
                    <a:ext uri="{9D8B030D-6E8A-4147-A177-3AD203B41FA5}">
                      <a16:colId xmlns:a16="http://schemas.microsoft.com/office/drawing/2014/main" val="319861882"/>
                    </a:ext>
                  </a:extLst>
                </a:gridCol>
                <a:gridCol w="782763">
                  <a:extLst>
                    <a:ext uri="{9D8B030D-6E8A-4147-A177-3AD203B41FA5}">
                      <a16:colId xmlns:a16="http://schemas.microsoft.com/office/drawing/2014/main" val="1678280336"/>
                    </a:ext>
                  </a:extLst>
                </a:gridCol>
                <a:gridCol w="782763">
                  <a:extLst>
                    <a:ext uri="{9D8B030D-6E8A-4147-A177-3AD203B41FA5}">
                      <a16:colId xmlns:a16="http://schemas.microsoft.com/office/drawing/2014/main" val="3147020385"/>
                    </a:ext>
                  </a:extLst>
                </a:gridCol>
                <a:gridCol w="782763">
                  <a:extLst>
                    <a:ext uri="{9D8B030D-6E8A-4147-A177-3AD203B41FA5}">
                      <a16:colId xmlns:a16="http://schemas.microsoft.com/office/drawing/2014/main" val="149009143"/>
                    </a:ext>
                  </a:extLst>
                </a:gridCol>
                <a:gridCol w="782763">
                  <a:extLst>
                    <a:ext uri="{9D8B030D-6E8A-4147-A177-3AD203B41FA5}">
                      <a16:colId xmlns:a16="http://schemas.microsoft.com/office/drawing/2014/main" val="1472728378"/>
                    </a:ext>
                  </a:extLst>
                </a:gridCol>
                <a:gridCol w="712665">
                  <a:extLst>
                    <a:ext uri="{9D8B030D-6E8A-4147-A177-3AD203B41FA5}">
                      <a16:colId xmlns:a16="http://schemas.microsoft.com/office/drawing/2014/main" val="2754489134"/>
                    </a:ext>
                  </a:extLst>
                </a:gridCol>
                <a:gridCol w="712665">
                  <a:extLst>
                    <a:ext uri="{9D8B030D-6E8A-4147-A177-3AD203B41FA5}">
                      <a16:colId xmlns:a16="http://schemas.microsoft.com/office/drawing/2014/main" val="181377759"/>
                    </a:ext>
                  </a:extLst>
                </a:gridCol>
              </a:tblGrid>
              <a:tr h="1754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666192"/>
                  </a:ext>
                </a:extLst>
              </a:tr>
              <a:tr h="596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825249"/>
                  </a:ext>
                </a:extLst>
              </a:tr>
              <a:tr h="175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128.322.615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6.009.573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51.283.967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136575"/>
                  </a:ext>
                </a:extLst>
              </a:tr>
              <a:tr h="175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Senado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43.173.017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16.525.105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51035"/>
                  </a:ext>
                </a:extLst>
              </a:tr>
              <a:tr h="175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Cámara de Diputados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71.548.092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3.389.382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29.834.124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74560"/>
                  </a:ext>
                </a:extLst>
              </a:tr>
              <a:tr h="175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Biblioteca del Congreso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12.310.202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4.468.024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39137"/>
                  </a:ext>
                </a:extLst>
              </a:tr>
              <a:tr h="175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Resolutivo de Asignaciones Parlamentarias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1.291.304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456.714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494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86" y="6356350"/>
            <a:ext cx="819064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122C648-17AF-4889-8924-1E08F5BC7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447182"/>
              </p:ext>
            </p:extLst>
          </p:nvPr>
        </p:nvGraphicFramePr>
        <p:xfrm>
          <a:off x="414336" y="1982345"/>
          <a:ext cx="8210800" cy="4373999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1643089164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97049560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281595949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858320301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536632517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573686377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473007372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1889300211"/>
                    </a:ext>
                  </a:extLst>
                </a:gridCol>
                <a:gridCol w="696605">
                  <a:extLst>
                    <a:ext uri="{9D8B030D-6E8A-4147-A177-3AD203B41FA5}">
                      <a16:colId xmlns:a16="http://schemas.microsoft.com/office/drawing/2014/main" val="3950519358"/>
                    </a:ext>
                  </a:extLst>
                </a:gridCol>
                <a:gridCol w="696605">
                  <a:extLst>
                    <a:ext uri="{9D8B030D-6E8A-4147-A177-3AD203B41FA5}">
                      <a16:colId xmlns:a16="http://schemas.microsoft.com/office/drawing/2014/main" val="3461225462"/>
                    </a:ext>
                  </a:extLst>
                </a:gridCol>
              </a:tblGrid>
              <a:tr h="1540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900241"/>
                  </a:ext>
                </a:extLst>
              </a:tr>
              <a:tr h="523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63296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43.173.017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16.525.105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319560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8.829.311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690672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6.491.563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6.491.563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2.196.064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649328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082376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613334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11.452.120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13.925.666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5.058.642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45214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275.218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942157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275.218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224946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10.712.837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13.186.383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4.729.462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2853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3.299.891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3.299.891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1.885.550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396530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1.515.630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1.515.630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607.500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254983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4.211.802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4.211.802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996.242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593497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462.601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462.601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215.089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864318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11.226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20.377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847994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1.211.687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3.685.233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1.004.704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889103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099779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60311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629.918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629.918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364.629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959512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70.757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70.757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44.515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157135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92.207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717925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303.756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303.756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274.498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69439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33.014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143012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076676"/>
                  </a:ext>
                </a:extLst>
              </a:tr>
              <a:tr h="154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627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340179"/>
            <a:ext cx="82107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CÁMARA DE DIPUTADOS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DE15156-D526-4489-B8F7-1AEC212DC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271882"/>
              </p:ext>
            </p:extLst>
          </p:nvPr>
        </p:nvGraphicFramePr>
        <p:xfrm>
          <a:off x="414336" y="1988840"/>
          <a:ext cx="8210800" cy="4351339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401981852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4073030045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170739259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1327295938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4230109686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719007270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697263199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2560613526"/>
                    </a:ext>
                  </a:extLst>
                </a:gridCol>
                <a:gridCol w="696605">
                  <a:extLst>
                    <a:ext uri="{9D8B030D-6E8A-4147-A177-3AD203B41FA5}">
                      <a16:colId xmlns:a16="http://schemas.microsoft.com/office/drawing/2014/main" val="2894310412"/>
                    </a:ext>
                  </a:extLst>
                </a:gridCol>
                <a:gridCol w="696605">
                  <a:extLst>
                    <a:ext uri="{9D8B030D-6E8A-4147-A177-3AD203B41FA5}">
                      <a16:colId xmlns:a16="http://schemas.microsoft.com/office/drawing/2014/main" val="1571681501"/>
                    </a:ext>
                  </a:extLst>
                </a:gridCol>
              </a:tblGrid>
              <a:tr h="158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697431"/>
                  </a:ext>
                </a:extLst>
              </a:tr>
              <a:tr h="539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995877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71.548.092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29.834.124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50390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38.743.673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37.993.673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14.735.233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472212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6.225.645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6.325.645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2.848.508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81641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2.306.390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67168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2.306.390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47879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21.920.248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23.670.248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8.835.099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39883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21.857.489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23.607.489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8.754.005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19650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4.315.201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52271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854.143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98453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2.608.105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68138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693.393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13057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19030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545.038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2.295.038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267.439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99560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95592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13636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482.809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742867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34907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117.056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95314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68.857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535177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259.954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53278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36.942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85257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51616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492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852294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BIBLIOTECA DEL CONGRESO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C6BD4C4-C8D4-4D5E-8652-3D54CE788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569317"/>
              </p:ext>
            </p:extLst>
          </p:nvPr>
        </p:nvGraphicFramePr>
        <p:xfrm>
          <a:off x="414336" y="1988840"/>
          <a:ext cx="8210797" cy="3863460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711762022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4233186617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190707505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1936341889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900809464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845723215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860066255"/>
                    </a:ext>
                  </a:extLst>
                </a:gridCol>
                <a:gridCol w="685184">
                  <a:extLst>
                    <a:ext uri="{9D8B030D-6E8A-4147-A177-3AD203B41FA5}">
                      <a16:colId xmlns:a16="http://schemas.microsoft.com/office/drawing/2014/main" val="397786071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397293237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85152683"/>
                    </a:ext>
                  </a:extLst>
                </a:gridCol>
              </a:tblGrid>
              <a:tr h="172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926985"/>
                  </a:ext>
                </a:extLst>
              </a:tr>
              <a:tr h="5864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874676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12.310.202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801593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3.796.171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377138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422.079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906222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418115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268379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024244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746175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890900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31219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814496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29614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85468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165961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8529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462742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461253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63681"/>
                  </a:ext>
                </a:extLst>
              </a:tr>
              <a:tr h="17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375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3103</TotalTime>
  <Words>1878</Words>
  <Application>Microsoft Office PowerPoint</Application>
  <PresentationFormat>Presentación en pantalla (4:3)</PresentationFormat>
  <Paragraphs>960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mayo de 2018 Partida 02: CONGRESO NACIONAL</vt:lpstr>
      <vt:lpstr>Ejecución Presupuestaria de Gastos del Congreso Nacional acumulada al mes de mayo de 2018</vt:lpstr>
      <vt:lpstr>Presentación de PowerPoint</vt:lpstr>
      <vt:lpstr>Ejecución Presupuestaria de Gastos del Congreso Nacional acumulada al mes de mayo de 2018</vt:lpstr>
      <vt:lpstr>Ejecución Presupuestaria de Gastos del Congreso Nacional acumulada al mes de mayo de 2018</vt:lpstr>
      <vt:lpstr>Ejecución Presupuestaria de Gastos Partida 02, Resumen por Capítulos acumulada al mes de mayo de 2018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187</cp:revision>
  <cp:lastPrinted>2016-07-04T14:42:46Z</cp:lastPrinted>
  <dcterms:created xsi:type="dcterms:W3CDTF">2016-06-23T13:38:47Z</dcterms:created>
  <dcterms:modified xsi:type="dcterms:W3CDTF">2018-08-07T19:25:13Z</dcterms:modified>
</cp:coreProperties>
</file>