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98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Partida'!$W$24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Partida'!$X$23:$Z$23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Partida'!$X$24:$Z$24</c:f>
              <c:numCache>
                <c:formatCode>0.0%</c:formatCode>
                <c:ptCount val="3"/>
                <c:pt idx="0">
                  <c:v>8.7720182717655817E-2</c:v>
                </c:pt>
                <c:pt idx="1">
                  <c:v>7.1190363884634886E-2</c:v>
                </c:pt>
                <c:pt idx="2">
                  <c:v>7.7738151770753064E-2</c:v>
                </c:pt>
              </c:numCache>
            </c:numRef>
          </c:val>
        </c:ser>
        <c:ser>
          <c:idx val="1"/>
          <c:order val="1"/>
          <c:tx>
            <c:strRef>
              <c:f>'Resumen Partida'!$W$25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Partida'!$X$23:$Z$23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Partida'!$X$25:$Z$25</c:f>
              <c:numCache>
                <c:formatCode>0.0%</c:formatCode>
                <c:ptCount val="3"/>
                <c:pt idx="0">
                  <c:v>8.5008162380253091E-2</c:v>
                </c:pt>
                <c:pt idx="1">
                  <c:v>6.9205994337730045E-2</c:v>
                </c:pt>
                <c:pt idx="2">
                  <c:v>7.0760169087169186E-2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860608"/>
        <c:axId val="98935552"/>
      </c:barChart>
      <c:catAx>
        <c:axId val="9786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98935552"/>
        <c:crosses val="autoZero"/>
        <c:auto val="1"/>
        <c:lblAlgn val="ctr"/>
        <c:lblOffset val="100"/>
        <c:noMultiLvlLbl val="0"/>
      </c:catAx>
      <c:valAx>
        <c:axId val="9893555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978606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 Acumulada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Partida'!$AJ$24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5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166666666666666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3333333333333332E-3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Partida'!$AK$23:$AM$23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Partida'!$AK$24:$AM$24</c:f>
              <c:numCache>
                <c:formatCode>0.0%</c:formatCode>
                <c:ptCount val="3"/>
                <c:pt idx="0">
                  <c:v>8.7720182717655817E-2</c:v>
                </c:pt>
                <c:pt idx="1">
                  <c:v>0.1589105466022907</c:v>
                </c:pt>
                <c:pt idx="2">
                  <c:v>0.23664869837304375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Partida'!$AJ$25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2.4999781277340333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333333333333333E-2"/>
                  <c:y val="7.4074074074074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55555555555558E-3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Partida'!$AK$23:$AM$23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Partida'!$AK$25:$AM$25</c:f>
              <c:numCache>
                <c:formatCode>0.0%</c:formatCode>
                <c:ptCount val="3"/>
                <c:pt idx="0">
                  <c:v>8.5008162380253091E-2</c:v>
                </c:pt>
                <c:pt idx="1">
                  <c:v>0.15421415671798314</c:v>
                </c:pt>
                <c:pt idx="2">
                  <c:v>0.22497432580515234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907648"/>
        <c:axId val="98909184"/>
      </c:lineChart>
      <c:catAx>
        <c:axId val="989076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98909184"/>
        <c:crosses val="autoZero"/>
        <c:auto val="1"/>
        <c:lblAlgn val="ctr"/>
        <c:lblOffset val="100"/>
        <c:noMultiLvlLbl val="0"/>
      </c:catAx>
      <c:valAx>
        <c:axId val="9890918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989076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3" name="Picture 18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72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MARZO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DEFENSA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3" name="Picture 1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16" y="548680"/>
            <a:ext cx="478836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MARZO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34999" y="2458244"/>
          <a:ext cx="7874001" cy="2809875"/>
        </p:xfrm>
        <a:graphic>
          <a:graphicData uri="http://schemas.openxmlformats.org/drawingml/2006/table">
            <a:tbl>
              <a:tblPr/>
              <a:tblGrid>
                <a:gridCol w="371325"/>
                <a:gridCol w="342762"/>
                <a:gridCol w="355457"/>
                <a:gridCol w="2234299"/>
                <a:gridCol w="761693"/>
                <a:gridCol w="761693"/>
                <a:gridCol w="761693"/>
                <a:gridCol w="761693"/>
                <a:gridCol w="761693"/>
                <a:gridCol w="76169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24.489.678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40.613.017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40.613.017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10.179.961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28.925.942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28.925.942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4.852.965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1.546.354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1.546.354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735.699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25.806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501.346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9.375.479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9.375.479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9405" y="623731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1410" y="8367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8051" y="1556792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57199" y="1891004"/>
          <a:ext cx="8229602" cy="3944355"/>
        </p:xfrm>
        <a:graphic>
          <a:graphicData uri="http://schemas.openxmlformats.org/drawingml/2006/table">
            <a:tbl>
              <a:tblPr/>
              <a:tblGrid>
                <a:gridCol w="267729"/>
                <a:gridCol w="328575"/>
                <a:gridCol w="304237"/>
                <a:gridCol w="2948053"/>
                <a:gridCol w="730168"/>
                <a:gridCol w="730168"/>
                <a:gridCol w="730168"/>
                <a:gridCol w="730168"/>
                <a:gridCol w="730168"/>
                <a:gridCol w="730168"/>
              </a:tblGrid>
              <a:tr h="1826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21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872.454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3.237.585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3.237.585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734.998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1.578.129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1.578.129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100.874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21.946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21.946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11.138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11.138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7.584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68,1%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68,1%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7.584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7.584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408.350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408.350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7.052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100.382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100.382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9.119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9.119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1.331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181.648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181.648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60.935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60.935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3.816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56.266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56.266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1.905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9.955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9.955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18" y="132912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942156" y="1600200"/>
          <a:ext cx="7259688" cy="4525963"/>
        </p:xfrm>
        <a:graphic>
          <a:graphicData uri="http://schemas.openxmlformats.org/drawingml/2006/table">
            <a:tbl>
              <a:tblPr/>
              <a:tblGrid>
                <a:gridCol w="317487"/>
                <a:gridCol w="306148"/>
                <a:gridCol w="317487"/>
                <a:gridCol w="2236586"/>
                <a:gridCol w="680330"/>
                <a:gridCol w="680330"/>
                <a:gridCol w="680330"/>
                <a:gridCol w="680330"/>
                <a:gridCol w="680330"/>
                <a:gridCol w="680330"/>
              </a:tblGrid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2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376.296.278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28.000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93.694.511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306.682.749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306.695.749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13.000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79.722.930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62.393.113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62.408.113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8.376.351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42.700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42.700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4.700.485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4.700.485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4.623.410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82.957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82.957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11.800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4.379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4.379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78.578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78.578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11.800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250.125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250.125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244.207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5.918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5.918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226.270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226.270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226.270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17.937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17.937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17.937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4.367.403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4.367.403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4.367.403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1.753.807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1.753.807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1.753.807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2.613.596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2.613.596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2.613.596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1.241.655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1.241.655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201.584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261.938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261.938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233.206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233.206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4.404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210.045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210.045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46.378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303.655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303.655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57.313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232.811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232.811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93.489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727.536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727.536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657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57199" y="2675858"/>
          <a:ext cx="8229602" cy="2374647"/>
        </p:xfrm>
        <a:graphic>
          <a:graphicData uri="http://schemas.openxmlformats.org/drawingml/2006/table">
            <a:tbl>
              <a:tblPr/>
              <a:tblGrid>
                <a:gridCol w="367365"/>
                <a:gridCol w="339106"/>
                <a:gridCol w="351665"/>
                <a:gridCol w="2650052"/>
                <a:gridCol w="753569"/>
                <a:gridCol w="753569"/>
                <a:gridCol w="753569"/>
                <a:gridCol w="753569"/>
                <a:gridCol w="753569"/>
                <a:gridCol w="753569"/>
              </a:tblGrid>
              <a:tr h="188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74.062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74.425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27.736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21.432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21.780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4.186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50.367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50.382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23.406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1.163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1.112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07.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57200" y="1618750"/>
          <a:ext cx="8229599" cy="4488862"/>
        </p:xfrm>
        <a:graphic>
          <a:graphicData uri="http://schemas.openxmlformats.org/drawingml/2006/table">
            <a:tbl>
              <a:tblPr/>
              <a:tblGrid>
                <a:gridCol w="370760"/>
                <a:gridCol w="342240"/>
                <a:gridCol w="354915"/>
                <a:gridCol w="2598486"/>
                <a:gridCol w="760533"/>
                <a:gridCol w="760533"/>
                <a:gridCol w="760533"/>
                <a:gridCol w="760533"/>
                <a:gridCol w="760533"/>
                <a:gridCol w="760533"/>
              </a:tblGrid>
              <a:tr h="190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3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105.322.586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12.730.846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19.320.439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19.320.439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4.855.854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37.904.780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37.904.780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7.044.420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496.000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66,5%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66,5%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496.000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66,5%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496.000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66,5%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66,5%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1.051.862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1.051.862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158.575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105.208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105.208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51.732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51.732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34.947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542.595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542.595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20.054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28.090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28.090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16.742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324.237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324.237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86.832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Compra de Títulos y Valores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77.507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77.507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11.350.879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11.350.879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147" y="692696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08. PROGRAMA 01:  DIRECCIÓN DE SANIDAD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2720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603251" y="1996281"/>
          <a:ext cx="7937498" cy="3733800"/>
        </p:xfrm>
        <a:graphic>
          <a:graphicData uri="http://schemas.openxmlformats.org/drawingml/2006/table">
            <a:tbl>
              <a:tblPr/>
              <a:tblGrid>
                <a:gridCol w="371326"/>
                <a:gridCol w="342763"/>
                <a:gridCol w="355458"/>
                <a:gridCol w="2297781"/>
                <a:gridCol w="761695"/>
                <a:gridCol w="761695"/>
                <a:gridCol w="761695"/>
                <a:gridCol w="761695"/>
                <a:gridCol w="761695"/>
                <a:gridCol w="76169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23.423.481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28.133.425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28.133.425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6.966.687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40.843.533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40.843.533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8.073.871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115.734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115.734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2.793.242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2.793.242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2.068.938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2.068.938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448.425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8.182.986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8.182.986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1155" y="6453336"/>
            <a:ext cx="6840760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404664"/>
            <a:ext cx="8210799" cy="5295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4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400" b="1" dirty="0" smtClean="0">
                <a:solidFill>
                  <a:prstClr val="black"/>
                </a:solidFill>
                <a:ea typeface="+mj-ea"/>
                <a:cs typeface="+mj-cs"/>
              </a:rPr>
              <a:t>09. </a:t>
            </a:r>
            <a:r>
              <a:rPr lang="es-CL" sz="1400" b="1" dirty="0">
                <a:solidFill>
                  <a:prstClr val="black"/>
                </a:solidFill>
                <a:ea typeface="+mj-ea"/>
                <a:cs typeface="+mj-cs"/>
              </a:rPr>
              <a:t>PROGRAMA 01: FUERZA AÉREA DE CHILE</a:t>
            </a:r>
            <a:endParaRPr lang="es-CL" sz="14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938183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0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0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144154"/>
              </p:ext>
            </p:extLst>
          </p:nvPr>
        </p:nvGraphicFramePr>
        <p:xfrm>
          <a:off x="1115614" y="1165857"/>
          <a:ext cx="7056785" cy="5215460"/>
        </p:xfrm>
        <a:graphic>
          <a:graphicData uri="http://schemas.openxmlformats.org/drawingml/2006/table">
            <a:tbl>
              <a:tblPr/>
              <a:tblGrid>
                <a:gridCol w="315492"/>
                <a:gridCol w="291224"/>
                <a:gridCol w="302010"/>
                <a:gridCol w="2265075"/>
                <a:gridCol w="647164"/>
                <a:gridCol w="647164"/>
                <a:gridCol w="647164"/>
                <a:gridCol w="647164"/>
                <a:gridCol w="647164"/>
                <a:gridCol w="647164"/>
              </a:tblGrid>
              <a:tr h="1552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83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220.541.394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44.000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52.404.098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185.282.244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185.307.244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25.000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47.481.267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28.097.180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28.116.180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19.000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3.399.917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3.743.958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3.743.958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199.327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714.904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714.904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81.347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81.347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603.852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603.852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021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29.705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29.705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1.708.027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1.708.027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199.327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6.962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6.962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349.122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349.122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1.152.616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1.152.616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147.394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147.394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147.394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39.971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39.971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39.971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7.078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7.078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7.078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4.884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4.884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1.693.074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1.693.074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32.521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796.541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796.541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80.622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80.622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17.306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219.558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219.558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11.681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441.903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441.903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2.582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92.812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92.812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61.638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61.638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952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223.859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223.859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1.067.207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395535" y="692696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09.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FUERZA AÉREA DE CHILE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9657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711199" y="2129631"/>
          <a:ext cx="7721601" cy="3467100"/>
        </p:xfrm>
        <a:graphic>
          <a:graphicData uri="http://schemas.openxmlformats.org/drawingml/2006/table">
            <a:tbl>
              <a:tblPr/>
              <a:tblGrid>
                <a:gridCol w="371322"/>
                <a:gridCol w="342759"/>
                <a:gridCol w="355454"/>
                <a:gridCol w="2081944"/>
                <a:gridCol w="761687"/>
                <a:gridCol w="761687"/>
                <a:gridCol w="761687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79.253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79.736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64.878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548680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11.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ORGANISMOS DE SALUD DE LA FACH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628651" y="2091531"/>
          <a:ext cx="7886698" cy="3543300"/>
        </p:xfrm>
        <a:graphic>
          <a:graphicData uri="http://schemas.openxmlformats.org/drawingml/2006/table">
            <a:tbl>
              <a:tblPr/>
              <a:tblGrid>
                <a:gridCol w="371326"/>
                <a:gridCol w="342762"/>
                <a:gridCol w="355457"/>
                <a:gridCol w="2246995"/>
                <a:gridCol w="761693"/>
                <a:gridCol w="761693"/>
                <a:gridCol w="761693"/>
                <a:gridCol w="761693"/>
                <a:gridCol w="761693"/>
                <a:gridCol w="76169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10.117.288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15.220.278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15.220.278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3.827.846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18.625.944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18.625.944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3.453.949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703.901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468.084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468.084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107.873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2.811.438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2.811.438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680" y="737021"/>
            <a:ext cx="8210799" cy="5295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4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400" b="1" dirty="0" smtClean="0">
                <a:solidFill>
                  <a:prstClr val="black"/>
                </a:solidFill>
                <a:ea typeface="+mj-ea"/>
                <a:cs typeface="+mj-cs"/>
              </a:rPr>
              <a:t>18. </a:t>
            </a:r>
            <a:r>
              <a:rPr lang="es-CL" sz="1400" b="1" dirty="0">
                <a:solidFill>
                  <a:prstClr val="black"/>
                </a:solidFill>
                <a:ea typeface="+mj-ea"/>
                <a:cs typeface="+mj-cs"/>
              </a:rPr>
              <a:t>PROGRAMA 01: DIRECCIÓN GENERAL DE MOVILIZACIÓN NACIONAL </a:t>
            </a:r>
            <a:endParaRPr lang="es-CL" sz="14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2595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93795"/>
              </p:ext>
            </p:extLst>
          </p:nvPr>
        </p:nvGraphicFramePr>
        <p:xfrm>
          <a:off x="706934" y="1628800"/>
          <a:ext cx="7899401" cy="4495800"/>
        </p:xfrm>
        <a:graphic>
          <a:graphicData uri="http://schemas.openxmlformats.org/drawingml/2006/table">
            <a:tbl>
              <a:tblPr/>
              <a:tblGrid>
                <a:gridCol w="371326"/>
                <a:gridCol w="342762"/>
                <a:gridCol w="355457"/>
                <a:gridCol w="2259692"/>
                <a:gridCol w="761694"/>
                <a:gridCol w="761694"/>
                <a:gridCol w="761694"/>
                <a:gridCol w="761694"/>
                <a:gridCol w="761694"/>
                <a:gridCol w="761694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6.679.462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854.329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1.534.593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1.534.593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1.410.069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1.410.069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3.563.468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3.563.468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2.220.175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2.220.175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449.245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63.884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63.884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2.156.291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2.156.291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385.361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124.801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24.095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37.215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DE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196752"/>
            <a:ext cx="8004264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5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El </a:t>
            </a:r>
            <a:r>
              <a:rPr lang="es-CL" sz="1500" dirty="0"/>
              <a:t>presupuesto </a:t>
            </a:r>
            <a:r>
              <a:rPr lang="es-CL" sz="1500" dirty="0" smtClean="0"/>
              <a:t>2018 de este Ministerio asciende a $1.785.462 millones. De éste total, un 69% </a:t>
            </a:r>
            <a:r>
              <a:rPr lang="es-CL" sz="1500" dirty="0"/>
              <a:t>se </a:t>
            </a:r>
            <a:r>
              <a:rPr lang="es-CL" sz="1500" dirty="0" smtClean="0"/>
              <a:t>destinó </a:t>
            </a:r>
            <a:r>
              <a:rPr lang="es-CL" sz="1500" dirty="0"/>
              <a:t>a Gastos en Personal; </a:t>
            </a:r>
            <a:r>
              <a:rPr lang="es-CL" sz="1500" dirty="0" smtClean="0"/>
              <a:t>19% en Bienes y Servicios de Consumo y 3% </a:t>
            </a:r>
            <a:r>
              <a:rPr lang="es-CL" sz="1500" dirty="0"/>
              <a:t>a </a:t>
            </a:r>
            <a:r>
              <a:rPr lang="es-CL" sz="1500" dirty="0" smtClean="0"/>
              <a:t>Transferencias de Capital. En cuanto a los programas, el 30,5% se destina a Ejército, 21% a la Armada, 12,3% a la Fuerza Aérea, 5,9% a la Dirección General de Territorio Marítimo, 4,3% a Organismos de Salud del Ejército y 4,2% a la Dirección de Sanidad, quedando los otros Servicios con participación presupuestaria menores.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sz="1500" dirty="0" smtClean="0"/>
              <a:t>Dentro del Ministerio de Defensa Nacional, </a:t>
            </a:r>
            <a:r>
              <a:rPr lang="es-CL" sz="1500" dirty="0" smtClean="0"/>
              <a:t>los capítulos de: FACH</a:t>
            </a:r>
            <a:r>
              <a:rPr lang="es-CL" sz="1500" dirty="0"/>
              <a:t>, Armada , Ejercito y Estado Mayor </a:t>
            </a:r>
            <a:r>
              <a:rPr lang="es-CL" sz="1500" dirty="0" smtClean="0"/>
              <a:t>Conjunto, </a:t>
            </a:r>
            <a:r>
              <a:rPr lang="es-CL" sz="1500" dirty="0"/>
              <a:t>tienen programas presupuestarios en </a:t>
            </a:r>
            <a:r>
              <a:rPr lang="es-CL" sz="1500" dirty="0" smtClean="0"/>
              <a:t>dólares y en pesos.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La ejecución del MARZO totalizó en $126.339 millones, equivalente a un 7,1% respecto de la ley inicial de presupuestos. Este porcentaje es inferior al 7,8% ejecutado en igual fecha del año anterior.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Con ello el comportamiento de la ejecución acumulada al mes de MARZO, que suma $401.683 millones, equivalente a un 22,5% de avance, presenta una trayectoria similar al acumulado en el mismo mes del año anterior. La tasa de ejecución en dólares acumuló un gasto de $43.455 miles, equivalente a  22,8%. 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En el mes de MARZO,  la modificación presupuestaria observada da cuenta de un incremento de $120 millones para Prestaciones de Seguridad </a:t>
            </a:r>
            <a:r>
              <a:rPr lang="es-CL" sz="1500" dirty="0"/>
              <a:t>S</a:t>
            </a:r>
            <a:r>
              <a:rPr lang="es-CL" sz="1500" dirty="0" smtClean="0"/>
              <a:t>ocial, normalmente asociadas a retiros, $66 millones en Bienes y Servicios de Consumo, $11 millones en Personal; y una disminución de $156 millones en Transferencias Corrientes.</a:t>
            </a:r>
            <a:endParaRPr lang="es-CL" sz="1500" dirty="0"/>
          </a:p>
          <a:p>
            <a:pPr algn="just"/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548680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19.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INSTITUTO GEOGRÁFICO MILITAR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558799" y="2215356"/>
          <a:ext cx="8026402" cy="3295650"/>
        </p:xfrm>
        <a:graphic>
          <a:graphicData uri="http://schemas.openxmlformats.org/drawingml/2006/table">
            <a:tbl>
              <a:tblPr/>
              <a:tblGrid>
                <a:gridCol w="371181"/>
                <a:gridCol w="342629"/>
                <a:gridCol w="355319"/>
                <a:gridCol w="2388885"/>
                <a:gridCol w="761398"/>
                <a:gridCol w="761398"/>
                <a:gridCol w="761398"/>
                <a:gridCol w="761398"/>
                <a:gridCol w="761398"/>
                <a:gridCol w="761398"/>
              </a:tblGrid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950.417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2.563.963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2.563.963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646.179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1.456.708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1.456.708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188.397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128.576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218.230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548680"/>
            <a:ext cx="8210799" cy="9604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20.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SERVICIO HIDROGRÁFICO Y OCEANOGRÁFICO DE LA ARMADA DE CHILE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457199" y="2294141"/>
          <a:ext cx="8229602" cy="3138081"/>
        </p:xfrm>
        <a:graphic>
          <a:graphicData uri="http://schemas.openxmlformats.org/drawingml/2006/table">
            <a:tbl>
              <a:tblPr/>
              <a:tblGrid>
                <a:gridCol w="368490"/>
                <a:gridCol w="340145"/>
                <a:gridCol w="352742"/>
                <a:gridCol w="2632969"/>
                <a:gridCol w="755876"/>
                <a:gridCol w="755876"/>
                <a:gridCol w="755876"/>
                <a:gridCol w="755876"/>
                <a:gridCol w="755876"/>
                <a:gridCol w="755876"/>
              </a:tblGrid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2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1.613.011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2.781.083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2.781.083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655.255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2.120.633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2.120.633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533.035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2.658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2.658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1.539.437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1.539.437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419.627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56.430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56.430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43.460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29.721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29.721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5.164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828.027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828.027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193.528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94.643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94.643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27.896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530.616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530.616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149.579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89861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126" y="476672"/>
            <a:ext cx="8210799" cy="46798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2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2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200" b="1" dirty="0" smtClean="0">
                <a:solidFill>
                  <a:prstClr val="black"/>
                </a:solidFill>
                <a:ea typeface="+mj-ea"/>
                <a:cs typeface="+mj-cs"/>
              </a:rPr>
              <a:t>21. </a:t>
            </a:r>
            <a:r>
              <a:rPr lang="es-CL" sz="1200" b="1" dirty="0">
                <a:solidFill>
                  <a:prstClr val="black"/>
                </a:solidFill>
                <a:ea typeface="+mj-ea"/>
                <a:cs typeface="+mj-cs"/>
              </a:rPr>
              <a:t>PROGRAMA 01: DIRECCIÓN GENERAL DE AERONÁUTICA CIVIL 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91325" y="940371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0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0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090323"/>
              </p:ext>
            </p:extLst>
          </p:nvPr>
        </p:nvGraphicFramePr>
        <p:xfrm>
          <a:off x="1691682" y="1168023"/>
          <a:ext cx="6048670" cy="5429340"/>
        </p:xfrm>
        <a:graphic>
          <a:graphicData uri="http://schemas.openxmlformats.org/drawingml/2006/table">
            <a:tbl>
              <a:tblPr/>
              <a:tblGrid>
                <a:gridCol w="263182"/>
                <a:gridCol w="242936"/>
                <a:gridCol w="251934"/>
                <a:gridCol w="2051464"/>
                <a:gridCol w="539859"/>
                <a:gridCol w="539859"/>
                <a:gridCol w="539859"/>
                <a:gridCol w="539859"/>
                <a:gridCol w="539859"/>
                <a:gridCol w="539859"/>
              </a:tblGrid>
              <a:tr h="130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8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40.174.169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106.581.292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106.581.292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26.826.726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26.087.663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26.087.663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2.822.994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134.198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134.198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1.358.733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1.358.733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1.117.620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1.121.377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1.121.377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1.025.005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9.432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9.432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1.025.005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1.025.005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1.025.005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86.940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86.940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21.862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21.862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73.013.694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73.013.694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117.246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3.239.049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3.239.049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117.246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Integros al Fisco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69.774.645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69.774.645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577.062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577.062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114.206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Compensaciones por Daños a Terceros y/o a la Propiedad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85.917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85.917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13.060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Aplicación  Fondos de Terceros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491.145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491.145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101.146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14.108.279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14.108.279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201.428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652.901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652.901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301.479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301.479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71.705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10.719.861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10.719.861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24.877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1.382.244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1.382.244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77.989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1.051.794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1.051.794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26.857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36.900.528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36.900.528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20.535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20.535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40.314.758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40.314.758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4.841.588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4.769.768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4.769.768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6.195.242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6.195.242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71.820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71.820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71.820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71.820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6.123.422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6.123.422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3.977.628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3.977.628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491368"/>
            <a:ext cx="8210799" cy="9604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22.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SERVICIO AEROFOTOGRAMÉTRICO DE LA FACH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584199" y="2186781"/>
          <a:ext cx="7975601" cy="3352800"/>
        </p:xfrm>
        <a:graphic>
          <a:graphicData uri="http://schemas.openxmlformats.org/drawingml/2006/table">
            <a:tbl>
              <a:tblPr/>
              <a:tblGrid>
                <a:gridCol w="371327"/>
                <a:gridCol w="342764"/>
                <a:gridCol w="355458"/>
                <a:gridCol w="2335870"/>
                <a:gridCol w="761697"/>
                <a:gridCol w="761697"/>
                <a:gridCol w="761697"/>
                <a:gridCol w="761697"/>
                <a:gridCol w="761697"/>
                <a:gridCol w="76169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956.129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206.516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1.523.481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1.523.481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117.305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393.279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102.333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476672"/>
            <a:ext cx="8210799" cy="9604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23.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SUBSECRETARÍA PARA LAS FUERZAS ARMADAS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603251" y="1996281"/>
          <a:ext cx="7937498" cy="3733800"/>
        </p:xfrm>
        <a:graphic>
          <a:graphicData uri="http://schemas.openxmlformats.org/drawingml/2006/table">
            <a:tbl>
              <a:tblPr/>
              <a:tblGrid>
                <a:gridCol w="371326"/>
                <a:gridCol w="342763"/>
                <a:gridCol w="355458"/>
                <a:gridCol w="2297781"/>
                <a:gridCol w="761695"/>
                <a:gridCol w="761695"/>
                <a:gridCol w="761695"/>
                <a:gridCol w="761695"/>
                <a:gridCol w="761695"/>
                <a:gridCol w="76169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15.001.778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2.891.983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9.261.687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9.261.687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2.468.397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2.347.539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2.347.539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301.836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1.942.287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304.001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301.062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301.062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394.504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41.684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294.580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692696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24.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SUBSECRETARÍA DE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5693" y="1466202"/>
            <a:ext cx="804064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577850" y="2329656"/>
          <a:ext cx="7988299" cy="3067050"/>
        </p:xfrm>
        <a:graphic>
          <a:graphicData uri="http://schemas.openxmlformats.org/drawingml/2006/table">
            <a:tbl>
              <a:tblPr/>
              <a:tblGrid>
                <a:gridCol w="371327"/>
                <a:gridCol w="342764"/>
                <a:gridCol w="355459"/>
                <a:gridCol w="2348567"/>
                <a:gridCol w="761697"/>
                <a:gridCol w="761697"/>
                <a:gridCol w="761697"/>
                <a:gridCol w="761697"/>
                <a:gridCol w="761697"/>
                <a:gridCol w="76169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4.358.790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919.978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2.866.077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2.788.192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674.131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608.056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608.056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903.588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903.588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160.240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2537" y="692696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25.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ESTADO MAYOR CONJUNTO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457201" y="1756059"/>
          <a:ext cx="8229598" cy="4214245"/>
        </p:xfrm>
        <a:graphic>
          <a:graphicData uri="http://schemas.openxmlformats.org/drawingml/2006/table">
            <a:tbl>
              <a:tblPr/>
              <a:tblGrid>
                <a:gridCol w="363345"/>
                <a:gridCol w="335395"/>
                <a:gridCol w="347817"/>
                <a:gridCol w="2711109"/>
                <a:gridCol w="745322"/>
                <a:gridCol w="745322"/>
                <a:gridCol w="745322"/>
                <a:gridCol w="745322"/>
                <a:gridCol w="745322"/>
                <a:gridCol w="745322"/>
              </a:tblGrid>
              <a:tr h="186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3.621.098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665.067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665.067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144.675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21,8%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21,8%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1.149.911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1.149.911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181.661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12.460.663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12.460.663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3.294.104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5.438.083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5.594.089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156.006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2.354.143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42,1%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169.830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253.836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84.006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124.195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73,1%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108.748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136.748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28.000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134.848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35.870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79.870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44.000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55.100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1.147.249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1.147.249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680.000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1.849.683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1.849.683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680.000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36,8%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36,8%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2.126.703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2.126.703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680.000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7.022.580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6.866.574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-156.006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939.961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264.999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264.999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38.373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041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2.399.825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2.243.819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-156.006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192.034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4.061.207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4.061.207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672.141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287.420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287.420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37.331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9.129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9.129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20.242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20.242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2.415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2.415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17.827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17.827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692696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25.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ESTADO MAYOR CONJUNTO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9657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313131"/>
          <a:ext cx="8229599" cy="3100100"/>
        </p:xfrm>
        <a:graphic>
          <a:graphicData uri="http://schemas.openxmlformats.org/drawingml/2006/table">
            <a:tbl>
              <a:tblPr/>
              <a:tblGrid>
                <a:gridCol w="364032"/>
                <a:gridCol w="336029"/>
                <a:gridCol w="348475"/>
                <a:gridCol w="2700677"/>
                <a:gridCol w="746731"/>
                <a:gridCol w="746731"/>
                <a:gridCol w="746731"/>
                <a:gridCol w="746731"/>
                <a:gridCol w="746731"/>
                <a:gridCol w="746731"/>
              </a:tblGrid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13.485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13.485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4.584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12.512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12.512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4.504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6.319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4.277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2.275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3.356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1.644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162,6%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8.117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6.190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-1.927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7.336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5.409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-1.927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21848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DE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graphicFrame>
        <p:nvGraphicFramePr>
          <p:cNvPr id="7" name="4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9385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DE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graphicFrame>
        <p:nvGraphicFramePr>
          <p:cNvPr id="9" name="1 Gráfico" title="Ejecución Mensual Acumulada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68350" y="2223929"/>
          <a:ext cx="7607299" cy="3278505"/>
        </p:xfrm>
        <a:graphic>
          <a:graphicData uri="http://schemas.openxmlformats.org/drawingml/2006/table">
            <a:tbl>
              <a:tblPr/>
              <a:tblGrid>
                <a:gridCol w="805444"/>
                <a:gridCol w="2297884"/>
                <a:gridCol w="808405"/>
                <a:gridCol w="781754"/>
                <a:gridCol w="781754"/>
                <a:gridCol w="710686"/>
                <a:gridCol w="710686"/>
                <a:gridCol w="710686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1.785.462.028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1.785.599.775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401.683.116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1.192.791.572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1.192.802.845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305.626.704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328.388.800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328.455.648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66.848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47.743.159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3.391.635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3.512.117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294.222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22.865.724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22.709.718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-156.006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9.071.830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73.751.563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73.751.563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245.148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618.798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27.873.687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27.873.687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1.179.311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4.177.030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4.177.030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3.020.677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3.020.677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1.366.158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41.455.415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41.455.415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4.769.768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8.023.294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8.118.444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31.193.658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11.360.834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11.360.834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889000" y="2795429"/>
          <a:ext cx="7365999" cy="2135505"/>
        </p:xfrm>
        <a:graphic>
          <a:graphicData uri="http://schemas.openxmlformats.org/drawingml/2006/table">
            <a:tbl>
              <a:tblPr/>
              <a:tblGrid>
                <a:gridCol w="718634"/>
                <a:gridCol w="2335561"/>
                <a:gridCol w="718634"/>
                <a:gridCol w="718634"/>
                <a:gridCol w="718634"/>
                <a:gridCol w="718634"/>
                <a:gridCol w="718634"/>
                <a:gridCol w="718634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190.168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692696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MARZO 2018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11199" y="1996281"/>
          <a:ext cx="7721601" cy="3733800"/>
        </p:xfrm>
        <a:graphic>
          <a:graphicData uri="http://schemas.openxmlformats.org/drawingml/2006/table">
            <a:tbl>
              <a:tblPr/>
              <a:tblGrid>
                <a:gridCol w="599828"/>
                <a:gridCol w="761687"/>
                <a:gridCol w="1789964"/>
                <a:gridCol w="761687"/>
                <a:gridCol w="761687"/>
                <a:gridCol w="761687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548.421.340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137.712.195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24.489.678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la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872.454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376.296.278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93.694.511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105.322.586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12.730.846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23.423.481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Aerea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220.541.394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52.404.098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10.117.288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6.679.462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854.329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950.417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1.613.011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40.174.169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Aerofotogramétrico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las FFAA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15.001.778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2.891.983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4.358.790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919.978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3.621.098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1.795.883.161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1.796.176.914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293.753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406.793.967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</a:t>
            </a:r>
            <a:r>
              <a:rPr lang="es-CL" sz="800" dirty="0" smtClean="0"/>
              <a:t>propia en </a:t>
            </a:r>
            <a:r>
              <a:rPr lang="es-CL" sz="800" dirty="0"/>
              <a:t>base </a:t>
            </a:r>
            <a:r>
              <a:rPr lang="es-CL" sz="800" dirty="0" smtClean="0"/>
              <a:t> a Informes de </a:t>
            </a:r>
            <a:r>
              <a:rPr lang="es-CL" sz="800" dirty="0"/>
              <a:t>e</a:t>
            </a:r>
            <a:r>
              <a:rPr lang="es-CL" sz="800" dirty="0" smtClean="0"/>
              <a:t>jecución </a:t>
            </a:r>
            <a:r>
              <a:rPr lang="es-CL" sz="800" dirty="0"/>
              <a:t>p</a:t>
            </a:r>
            <a:r>
              <a:rPr lang="es-CL" sz="800" dirty="0" smtClean="0"/>
              <a:t>resupuestaria mensual de DIPRES</a:t>
            </a:r>
            <a:endParaRPr lang="es-CL" sz="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19" y="519577"/>
            <a:ext cx="8210799" cy="5295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4911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520860"/>
              </p:ext>
            </p:extLst>
          </p:nvPr>
        </p:nvGraphicFramePr>
        <p:xfrm>
          <a:off x="1691679" y="1340762"/>
          <a:ext cx="6192687" cy="5184586"/>
        </p:xfrm>
        <a:graphic>
          <a:graphicData uri="http://schemas.openxmlformats.org/drawingml/2006/table">
            <a:tbl>
              <a:tblPr/>
              <a:tblGrid>
                <a:gridCol w="262073"/>
                <a:gridCol w="310605"/>
                <a:gridCol w="281487"/>
                <a:gridCol w="1844218"/>
                <a:gridCol w="582384"/>
                <a:gridCol w="553264"/>
                <a:gridCol w="611504"/>
                <a:gridCol w="582384"/>
                <a:gridCol w="582384"/>
                <a:gridCol w="582384"/>
              </a:tblGrid>
              <a:tr h="1500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00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00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548.421.340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84.006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137.712.195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467.091.944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467.143.102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51.158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119.887.143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73.316.119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73.348.967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32.848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8.164.975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4.320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4.320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4.657.325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4.657.325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3.668.348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78,8%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78,8%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968.162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968.162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26.086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81.190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81.190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65.009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65.009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821.963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821.963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26.086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1.609.160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1.609.160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1.608.011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1.363.900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1.363.900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1.363.900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54.446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54.446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54.446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19.684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19.684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19.684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104.644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104.644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104.644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8.961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8.961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8.961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29.625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29.625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29.625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26.751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26.751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26.751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2.249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2.249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1.418.783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1.418.783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8.960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293.459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293.459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595.343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595.343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99.234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99.234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5.676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126.084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126.084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2.453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157.317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157.317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147.346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147.346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394.228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394.228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5.584.221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5.584.221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75560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0636" y="148478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08001" y="1862931"/>
          <a:ext cx="8127997" cy="4000500"/>
        </p:xfrm>
        <a:graphic>
          <a:graphicData uri="http://schemas.openxmlformats.org/drawingml/2006/table">
            <a:tbl>
              <a:tblPr/>
              <a:tblGrid>
                <a:gridCol w="371330"/>
                <a:gridCol w="342766"/>
                <a:gridCol w="355461"/>
                <a:gridCol w="2488228"/>
                <a:gridCol w="761702"/>
                <a:gridCol w="761702"/>
                <a:gridCol w="761702"/>
                <a:gridCol w="761702"/>
                <a:gridCol w="761702"/>
                <a:gridCol w="761702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2474</TotalTime>
  <Words>7511</Words>
  <Application>Microsoft Office PowerPoint</Application>
  <PresentationFormat>Presentación en pantalla (4:3)</PresentationFormat>
  <Paragraphs>4676</Paragraphs>
  <Slides>27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1_Tema de Office</vt:lpstr>
      <vt:lpstr>Tema de Office</vt:lpstr>
      <vt:lpstr>Imagen de mapa de bits</vt:lpstr>
      <vt:lpstr>EJECUCIÓN PRESUPUESTARIA DE GASTOS ACUMULADA MARZO 2018 PARTIDA 11: MINISTERIO DE DEFENSA NACIONAL</vt:lpstr>
      <vt:lpstr>EJECUCIÓN PRESUPUESTARIA DE GASTOS ACUMULADA A MARZO DE 2018  PARTIDA 11 MINISTERIO DE DEFENSA NACIONAL</vt:lpstr>
      <vt:lpstr>EJECUCIÓN PRESUPUESTARIA DE GASTOS ACUMULADA A MARZO DE 2018  PARTIDA 11 MINISTERIO DE DEFENSA NACIONAL</vt:lpstr>
      <vt:lpstr>EJECUCIÓN PRESUPUESTARIA DE GASTOS ACUMULADA A MARZO DE 2018  PARTIDA 11 MINISTERIO DE DEFENSA NACIONAL</vt:lpstr>
      <vt:lpstr>EJECUCIÓN PRESUPUESTARIA DE GASTOS ACUMULADA A MARZO 2018  PARTIDA 11 MINISTERIO DE DEFENSA NACIONAL</vt:lpstr>
      <vt:lpstr>EJECUCIÓN PRESUPUESTARIA DE GASTOS ACUMULADA A MARZO 2018  PARTIDA 11 MINISTERIO DE DEFENSA NACIONAL</vt:lpstr>
      <vt:lpstr>EJECUCIÓN PRESUPUESTARIA DE GASTOS ACUMULADA A MARZO 2018  PARTIDA 11 MINISTERIO DE DEFENSA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188</cp:revision>
  <cp:lastPrinted>2016-07-14T20:27:16Z</cp:lastPrinted>
  <dcterms:created xsi:type="dcterms:W3CDTF">2016-06-23T13:38:47Z</dcterms:created>
  <dcterms:modified xsi:type="dcterms:W3CDTF">2018-12-28T13:09:27Z</dcterms:modified>
</cp:coreProperties>
</file>