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301" r:id="rId5"/>
    <p:sldId id="263" r:id="rId6"/>
    <p:sldId id="265" r:id="rId7"/>
    <p:sldId id="269" r:id="rId8"/>
    <p:sldId id="271" r:id="rId9"/>
    <p:sldId id="273" r:id="rId10"/>
    <p:sldId id="305" r:id="rId11"/>
    <p:sldId id="306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>
        <p:scale>
          <a:sx n="69" d="100"/>
          <a:sy n="69" d="100"/>
        </p:scale>
        <p:origin x="-102" y="-8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27-08-2018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JUNIO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dirty="0" smtClean="0">
                <a:solidFill>
                  <a:prstClr val="black"/>
                </a:solidFill>
              </a:rPr>
              <a:t>29:</a:t>
            </a:r>
            <a:r>
              <a:rPr lang="es-CL" sz="2000" b="1" dirty="0">
                <a:solidFill>
                  <a:prstClr val="black"/>
                </a:solidFill>
              </a:rPr>
              <a:t/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 smtClean="0">
                <a:latin typeface="+mn-lt"/>
              </a:rPr>
              <a:t>MINISTERIO </a:t>
            </a:r>
            <a:r>
              <a:rPr lang="es-CL" sz="2000" b="1" dirty="0">
                <a:latin typeface="+mn-lt"/>
              </a:rPr>
              <a:t>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agosto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xmlns="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D536DEB1-C6B9-4E21-AC09-104039A4A8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872692"/>
              </p:ext>
            </p:extLst>
          </p:nvPr>
        </p:nvGraphicFramePr>
        <p:xfrm>
          <a:off x="414336" y="1934607"/>
          <a:ext cx="8201489" cy="1494395"/>
        </p:xfrm>
        <a:graphic>
          <a:graphicData uri="http://schemas.openxmlformats.org/drawingml/2006/table">
            <a:tbl>
              <a:tblPr/>
              <a:tblGrid>
                <a:gridCol w="340154">
                  <a:extLst>
                    <a:ext uri="{9D8B030D-6E8A-4147-A177-3AD203B41FA5}">
                      <a16:colId xmlns:a16="http://schemas.microsoft.com/office/drawing/2014/main" xmlns="" val="3644790241"/>
                    </a:ext>
                  </a:extLst>
                </a:gridCol>
                <a:gridCol w="313987">
                  <a:extLst>
                    <a:ext uri="{9D8B030D-6E8A-4147-A177-3AD203B41FA5}">
                      <a16:colId xmlns:a16="http://schemas.microsoft.com/office/drawing/2014/main" xmlns="" val="2743719725"/>
                    </a:ext>
                  </a:extLst>
                </a:gridCol>
                <a:gridCol w="325618">
                  <a:extLst>
                    <a:ext uri="{9D8B030D-6E8A-4147-A177-3AD203B41FA5}">
                      <a16:colId xmlns:a16="http://schemas.microsoft.com/office/drawing/2014/main" xmlns="" val="2596113395"/>
                    </a:ext>
                  </a:extLst>
                </a:gridCol>
                <a:gridCol w="3035218">
                  <a:extLst>
                    <a:ext uri="{9D8B030D-6E8A-4147-A177-3AD203B41FA5}">
                      <a16:colId xmlns:a16="http://schemas.microsoft.com/office/drawing/2014/main" xmlns="" val="1332317058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xmlns="" val="599995149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xmlns="" val="1938187715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xmlns="" val="4245252873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xmlns="" val="1937863105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xmlns="" val="2610900999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xmlns="" val="158675898"/>
                    </a:ext>
                  </a:extLst>
                </a:gridCol>
              </a:tblGrid>
              <a:tr h="1737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8933810"/>
                  </a:ext>
                </a:extLst>
              </a:tr>
              <a:tr h="2780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2926017"/>
                  </a:ext>
                </a:extLst>
              </a:tr>
              <a:tr h="1737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2.564.559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2.564.559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973.420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0645664"/>
                  </a:ext>
                </a:extLst>
              </a:tr>
              <a:tr h="173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1.000.296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1.000.296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519.536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6880684"/>
                  </a:ext>
                </a:extLst>
              </a:tr>
              <a:tr h="173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1.469.438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1.469.438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422.075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3962653"/>
                  </a:ext>
                </a:extLst>
              </a:tr>
              <a:tr h="173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92.825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92.825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31.809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2565128"/>
                  </a:ext>
                </a:extLst>
              </a:tr>
              <a:tr h="173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9585627"/>
                  </a:ext>
                </a:extLst>
              </a:tr>
              <a:tr h="173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5863408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29. CAPÍTUO 03. PROGRAMA 03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CONSEJO DE MONUMENTOS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NACIONALES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67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124744"/>
            <a:ext cx="8229600" cy="50415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ES" sz="1400" dirty="0"/>
              <a:t>Con fecha 16 de marzo de 2018 queda totalmente tramitado el Decreto N°432, de fecha 14/03/2018, que crea el presupuesto de la Subsecretaría de las Culturas y las Artes, la Subsecretaría del Patrimonio Cultural y el Servicio Nacional del Patrimonio Cultural, todos con sus respectivos programas, modificándose el presupuesto del Tesoro Público y del Ministerio de Relaciones Exteriores, Ministerio de Hacienda y el Ministerio de Educación, el presente Informe se centra en la información mensual de ejecución presupuestaria, presentada por la Dirección de Presupuestos (DIPRES), al mes de junio y lo compara con el presupuesto vigente al 30 del mismo mes.</a:t>
            </a:r>
            <a:endParaRPr lang="es-CL" sz="14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Al mes de junio, el Presupuesto del Ministerio ascendió a los </a:t>
            </a:r>
            <a:r>
              <a:rPr lang="es-CL" sz="1400" b="1" dirty="0"/>
              <a:t>$147.099 millones </a:t>
            </a:r>
            <a:r>
              <a:rPr lang="es-CL" sz="1400" dirty="0"/>
              <a:t>y la ejecución ascendió a </a:t>
            </a:r>
            <a:r>
              <a:rPr lang="es-CL" sz="1400" b="1" dirty="0"/>
              <a:t>$28.032 millones</a:t>
            </a:r>
            <a:r>
              <a:rPr lang="es-CL" sz="1400" dirty="0"/>
              <a:t>, equivalente a un gasto de </a:t>
            </a:r>
            <a:r>
              <a:rPr lang="es-CL" sz="1400" b="1" dirty="0"/>
              <a:t>19,1%</a:t>
            </a:r>
            <a:r>
              <a:rPr lang="es-CL" sz="1400" dirty="0"/>
              <a:t> respecto al presupuesto vigente.  Lo anterior no considera el presupuesto disponible en los Ministerios y Servicios que vieron modificado su presupuesto como consecuencia de la aplicación de la Ley N°21.045, que crea el Ministerio de las Culturas, las Artes y el Patrimonio</a:t>
            </a:r>
            <a:r>
              <a:rPr lang="es-CL" sz="1400" dirty="0" smtClean="0"/>
              <a:t>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En cuanto a los programas, el 77% del presupuesto vigente, se concentra en la Subsecretaría de las Culturas y las Artes (46%) y el Servicio Nacional del Patrimonio Cultural (31%), los que al mes de junio alcanzaron tasas de ejecución de 22,2% y 27,8% respectivamente, calculados respecto al presupuesto vigente.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El programa “Fondos Culturales y Artísticos” es el que presenta la mayor ejecución, con un 56% de erogación, mientras que la Subsecretaría del Patrimonio Cultural no presenta ejecución a la fecha.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4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414338" y="14787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D0B2335F-7517-4758-8773-AE1217BDB1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469678"/>
              </p:ext>
            </p:extLst>
          </p:nvPr>
        </p:nvGraphicFramePr>
        <p:xfrm>
          <a:off x="414338" y="1934098"/>
          <a:ext cx="8210797" cy="2214979"/>
        </p:xfrm>
        <a:graphic>
          <a:graphicData uri="http://schemas.openxmlformats.org/drawingml/2006/table">
            <a:tbl>
              <a:tblPr/>
              <a:tblGrid>
                <a:gridCol w="809832">
                  <a:extLst>
                    <a:ext uri="{9D8B030D-6E8A-4147-A177-3AD203B41FA5}">
                      <a16:colId xmlns:a16="http://schemas.microsoft.com/office/drawing/2014/main" xmlns="" val="3647847461"/>
                    </a:ext>
                  </a:extLst>
                </a:gridCol>
                <a:gridCol w="2946889">
                  <a:extLst>
                    <a:ext uri="{9D8B030D-6E8A-4147-A177-3AD203B41FA5}">
                      <a16:colId xmlns:a16="http://schemas.microsoft.com/office/drawing/2014/main" xmlns="" val="308830808"/>
                    </a:ext>
                  </a:extLst>
                </a:gridCol>
                <a:gridCol w="809832">
                  <a:extLst>
                    <a:ext uri="{9D8B030D-6E8A-4147-A177-3AD203B41FA5}">
                      <a16:colId xmlns:a16="http://schemas.microsoft.com/office/drawing/2014/main" xmlns="" val="3144472844"/>
                    </a:ext>
                  </a:extLst>
                </a:gridCol>
                <a:gridCol w="809832">
                  <a:extLst>
                    <a:ext uri="{9D8B030D-6E8A-4147-A177-3AD203B41FA5}">
                      <a16:colId xmlns:a16="http://schemas.microsoft.com/office/drawing/2014/main" xmlns="" val="166357220"/>
                    </a:ext>
                  </a:extLst>
                </a:gridCol>
                <a:gridCol w="809832">
                  <a:extLst>
                    <a:ext uri="{9D8B030D-6E8A-4147-A177-3AD203B41FA5}">
                      <a16:colId xmlns:a16="http://schemas.microsoft.com/office/drawing/2014/main" xmlns="" val="3324681662"/>
                    </a:ext>
                  </a:extLst>
                </a:gridCol>
                <a:gridCol w="674860">
                  <a:extLst>
                    <a:ext uri="{9D8B030D-6E8A-4147-A177-3AD203B41FA5}">
                      <a16:colId xmlns:a16="http://schemas.microsoft.com/office/drawing/2014/main" xmlns="" val="1387952503"/>
                    </a:ext>
                  </a:extLst>
                </a:gridCol>
                <a:gridCol w="674860">
                  <a:extLst>
                    <a:ext uri="{9D8B030D-6E8A-4147-A177-3AD203B41FA5}">
                      <a16:colId xmlns:a16="http://schemas.microsoft.com/office/drawing/2014/main" xmlns="" val="2056636162"/>
                    </a:ext>
                  </a:extLst>
                </a:gridCol>
                <a:gridCol w="674860">
                  <a:extLst>
                    <a:ext uri="{9D8B030D-6E8A-4147-A177-3AD203B41FA5}">
                      <a16:colId xmlns:a16="http://schemas.microsoft.com/office/drawing/2014/main" xmlns="" val="2012405685"/>
                    </a:ext>
                  </a:extLst>
                </a:gridCol>
              </a:tblGrid>
              <a:tr h="17579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2846544"/>
                  </a:ext>
                </a:extLst>
              </a:tr>
              <a:tr h="28126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1336705"/>
                  </a:ext>
                </a:extLst>
              </a:tr>
              <a:tr h="1757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147.099.555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147.099.555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44.841.892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2732393"/>
                  </a:ext>
                </a:extLst>
              </a:tr>
              <a:tr h="175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37.547.268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37.547.268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15.505.818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3301352"/>
                  </a:ext>
                </a:extLst>
              </a:tr>
              <a:tr h="175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16.552.642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16.552.642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4.821.957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9835884"/>
                  </a:ext>
                </a:extLst>
              </a:tr>
              <a:tr h="175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1.418.330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1.418.330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160.210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9613060"/>
                  </a:ext>
                </a:extLst>
              </a:tr>
              <a:tr h="175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71.580.591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71.580.591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22.169.677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8393974"/>
                  </a:ext>
                </a:extLst>
              </a:tr>
              <a:tr h="175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18.322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18.322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5623898"/>
                  </a:ext>
                </a:extLst>
              </a:tr>
              <a:tr h="175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3.863.338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3.863.338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499.978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6003641"/>
                  </a:ext>
                </a:extLst>
              </a:tr>
              <a:tr h="175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10.007.712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10.007.712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1.040.319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863488"/>
                  </a:ext>
                </a:extLst>
              </a:tr>
              <a:tr h="175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6.101.352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6.101.352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540397"/>
                  </a:ext>
                </a:extLst>
              </a:tr>
              <a:tr h="175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640.520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12810,4%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0776496"/>
                  </a:ext>
                </a:extLst>
              </a:tr>
            </a:tbl>
          </a:graphicData>
        </a:graphic>
      </p:graphicFrame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AE8D5E91-EDCE-402C-A4B6-9F56DFA3E5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52843"/>
              </p:ext>
            </p:extLst>
          </p:nvPr>
        </p:nvGraphicFramePr>
        <p:xfrm>
          <a:off x="420658" y="1700808"/>
          <a:ext cx="8195165" cy="1728192"/>
        </p:xfrm>
        <a:graphic>
          <a:graphicData uri="http://schemas.openxmlformats.org/drawingml/2006/table">
            <a:tbl>
              <a:tblPr/>
              <a:tblGrid>
                <a:gridCol w="237391">
                  <a:extLst>
                    <a:ext uri="{9D8B030D-6E8A-4147-A177-3AD203B41FA5}">
                      <a16:colId xmlns:a16="http://schemas.microsoft.com/office/drawing/2014/main" xmlns="" val="1814764957"/>
                    </a:ext>
                  </a:extLst>
                </a:gridCol>
                <a:gridCol w="237391">
                  <a:extLst>
                    <a:ext uri="{9D8B030D-6E8A-4147-A177-3AD203B41FA5}">
                      <a16:colId xmlns:a16="http://schemas.microsoft.com/office/drawing/2014/main" xmlns="" val="248782857"/>
                    </a:ext>
                  </a:extLst>
                </a:gridCol>
                <a:gridCol w="3602157">
                  <a:extLst>
                    <a:ext uri="{9D8B030D-6E8A-4147-A177-3AD203B41FA5}">
                      <a16:colId xmlns:a16="http://schemas.microsoft.com/office/drawing/2014/main" xmlns="" val="1736397090"/>
                    </a:ext>
                  </a:extLst>
                </a:gridCol>
                <a:gridCol w="753460">
                  <a:extLst>
                    <a:ext uri="{9D8B030D-6E8A-4147-A177-3AD203B41FA5}">
                      <a16:colId xmlns:a16="http://schemas.microsoft.com/office/drawing/2014/main" xmlns="" val="213952351"/>
                    </a:ext>
                  </a:extLst>
                </a:gridCol>
                <a:gridCol w="753460">
                  <a:extLst>
                    <a:ext uri="{9D8B030D-6E8A-4147-A177-3AD203B41FA5}">
                      <a16:colId xmlns:a16="http://schemas.microsoft.com/office/drawing/2014/main" xmlns="" val="2211886871"/>
                    </a:ext>
                  </a:extLst>
                </a:gridCol>
                <a:gridCol w="753460">
                  <a:extLst>
                    <a:ext uri="{9D8B030D-6E8A-4147-A177-3AD203B41FA5}">
                      <a16:colId xmlns:a16="http://schemas.microsoft.com/office/drawing/2014/main" xmlns="" val="2920454992"/>
                    </a:ext>
                  </a:extLst>
                </a:gridCol>
                <a:gridCol w="619282">
                  <a:extLst>
                    <a:ext uri="{9D8B030D-6E8A-4147-A177-3AD203B41FA5}">
                      <a16:colId xmlns:a16="http://schemas.microsoft.com/office/drawing/2014/main" xmlns="" val="3265462433"/>
                    </a:ext>
                  </a:extLst>
                </a:gridCol>
                <a:gridCol w="619282">
                  <a:extLst>
                    <a:ext uri="{9D8B030D-6E8A-4147-A177-3AD203B41FA5}">
                      <a16:colId xmlns:a16="http://schemas.microsoft.com/office/drawing/2014/main" xmlns="" val="3584731083"/>
                    </a:ext>
                  </a:extLst>
                </a:gridCol>
                <a:gridCol w="619282">
                  <a:extLst>
                    <a:ext uri="{9D8B030D-6E8A-4147-A177-3AD203B41FA5}">
                      <a16:colId xmlns:a16="http://schemas.microsoft.com/office/drawing/2014/main" xmlns="" val="1837383367"/>
                    </a:ext>
                  </a:extLst>
                </a:gridCol>
              </a:tblGrid>
              <a:tr h="1630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3011006"/>
                  </a:ext>
                </a:extLst>
              </a:tr>
              <a:tr h="260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8784750"/>
                  </a:ext>
                </a:extLst>
              </a:tr>
              <a:tr h="163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93.675.101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93.675.101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29.592.560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64090788"/>
                  </a:ext>
                </a:extLst>
              </a:tr>
              <a:tr h="163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Subsecretaría de las Culturas y las Artes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67.604.478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67.604.478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15.030.804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83492320"/>
                  </a:ext>
                </a:extLst>
              </a:tr>
              <a:tr h="163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Fondos Culturales y Artísticos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26.070.623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26.070.623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14.561.756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038069"/>
                  </a:ext>
                </a:extLst>
              </a:tr>
              <a:tr h="163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502.410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502.410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3397048"/>
                  </a:ext>
                </a:extLst>
              </a:tr>
              <a:tr h="163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52.922.044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52.922.044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15.249.332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95487204"/>
                  </a:ext>
                </a:extLst>
              </a:tr>
              <a:tr h="163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Nacional del Patrimonio Cultural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45.006.506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45.006.506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12.497.371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5264931"/>
                  </a:ext>
                </a:extLst>
              </a:tr>
              <a:tr h="163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Red de Bibliotecas Públicas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5.350.979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5.350.979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1.778.541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6246886"/>
                  </a:ext>
                </a:extLst>
              </a:tr>
              <a:tr h="163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Consejo de Monumentos Nacionales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2.564.559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2.564.559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973.420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1699629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29 </a:t>
            </a:r>
            <a:r>
              <a:rPr lang="es-CL" sz="1600" b="1" dirty="0" smtClean="0">
                <a:solidFill>
                  <a:prstClr val="black"/>
                </a:solidFill>
                <a:ea typeface="+mj-ea"/>
                <a:cs typeface="+mj-cs"/>
              </a:rPr>
              <a:t>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012B2B5D-3BE6-46D1-A72C-A2A5628290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182175"/>
              </p:ext>
            </p:extLst>
          </p:nvPr>
        </p:nvGraphicFramePr>
        <p:xfrm>
          <a:off x="414335" y="1916832"/>
          <a:ext cx="8210799" cy="3312363"/>
        </p:xfrm>
        <a:graphic>
          <a:graphicData uri="http://schemas.openxmlformats.org/drawingml/2006/table">
            <a:tbl>
              <a:tblPr/>
              <a:tblGrid>
                <a:gridCol w="340540">
                  <a:extLst>
                    <a:ext uri="{9D8B030D-6E8A-4147-A177-3AD203B41FA5}">
                      <a16:colId xmlns:a16="http://schemas.microsoft.com/office/drawing/2014/main" xmlns="" val="2681214191"/>
                    </a:ext>
                  </a:extLst>
                </a:gridCol>
                <a:gridCol w="314344">
                  <a:extLst>
                    <a:ext uri="{9D8B030D-6E8A-4147-A177-3AD203B41FA5}">
                      <a16:colId xmlns:a16="http://schemas.microsoft.com/office/drawing/2014/main" xmlns="" val="353422661"/>
                    </a:ext>
                  </a:extLst>
                </a:gridCol>
                <a:gridCol w="325987">
                  <a:extLst>
                    <a:ext uri="{9D8B030D-6E8A-4147-A177-3AD203B41FA5}">
                      <a16:colId xmlns:a16="http://schemas.microsoft.com/office/drawing/2014/main" xmlns="" val="2243275236"/>
                    </a:ext>
                  </a:extLst>
                </a:gridCol>
                <a:gridCol w="3038664">
                  <a:extLst>
                    <a:ext uri="{9D8B030D-6E8A-4147-A177-3AD203B41FA5}">
                      <a16:colId xmlns:a16="http://schemas.microsoft.com/office/drawing/2014/main" xmlns="" val="2781025736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xmlns="" val="1541306628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xmlns="" val="3413505256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xmlns="" val="3674767683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xmlns="" val="2662970836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xmlns="" val="608787226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xmlns="" val="80665195"/>
                    </a:ext>
                  </a:extLst>
                </a:gridCol>
              </a:tblGrid>
              <a:tr h="1780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5118581"/>
                  </a:ext>
                </a:extLst>
              </a:tr>
              <a:tr h="2849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8692899"/>
                  </a:ext>
                </a:extLst>
              </a:tr>
              <a:tr h="1780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67.604.478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67.604.478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15.030.804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595525"/>
                  </a:ext>
                </a:extLst>
              </a:tr>
              <a:tr h="17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13.436.622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13.436.622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5.540.033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3635667"/>
                  </a:ext>
                </a:extLst>
              </a:tr>
              <a:tr h="17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3.927.213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3.927.213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1.071.213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0887307"/>
                  </a:ext>
                </a:extLst>
              </a:tr>
              <a:tr h="17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339.780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339.780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776239"/>
                  </a:ext>
                </a:extLst>
              </a:tr>
              <a:tr h="17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38.933.022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38.933.022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6.642.570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0130940"/>
                  </a:ext>
                </a:extLst>
              </a:tr>
              <a:tr h="17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4141974"/>
                  </a:ext>
                </a:extLst>
              </a:tr>
              <a:tr h="17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1.047.834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1.047.834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152.862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5363267"/>
                  </a:ext>
                </a:extLst>
              </a:tr>
              <a:tr h="17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42.821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42.821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694709"/>
                  </a:ext>
                </a:extLst>
              </a:tr>
              <a:tr h="17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264.353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264.353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25.315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3342121"/>
                  </a:ext>
                </a:extLst>
              </a:tr>
              <a:tr h="17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401.166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401.166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25.284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7429534"/>
                  </a:ext>
                </a:extLst>
              </a:tr>
              <a:tr h="17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339.494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339.494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99.806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4523234"/>
                  </a:ext>
                </a:extLst>
              </a:tr>
              <a:tr h="17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7.442.712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7.442.712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983.606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4614282"/>
                  </a:ext>
                </a:extLst>
              </a:tr>
              <a:tr h="17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7.442.712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7.442.712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983.606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4038108"/>
                  </a:ext>
                </a:extLst>
              </a:tr>
              <a:tr h="17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3073940"/>
                  </a:ext>
                </a:extLst>
              </a:tr>
              <a:tr h="17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640.520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64052,0%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9946710"/>
                  </a:ext>
                </a:extLst>
              </a:tr>
              <a:tr h="17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640.520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64052,0%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76614680"/>
                  </a:ext>
                </a:extLst>
              </a:tr>
            </a:tbl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29. CAPÍTUO 01.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6F42C3EA-5E60-4005-9675-F2575576FA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268971"/>
              </p:ext>
            </p:extLst>
          </p:nvPr>
        </p:nvGraphicFramePr>
        <p:xfrm>
          <a:off x="414336" y="1868116"/>
          <a:ext cx="8201489" cy="1560883"/>
        </p:xfrm>
        <a:graphic>
          <a:graphicData uri="http://schemas.openxmlformats.org/drawingml/2006/table">
            <a:tbl>
              <a:tblPr/>
              <a:tblGrid>
                <a:gridCol w="340154">
                  <a:extLst>
                    <a:ext uri="{9D8B030D-6E8A-4147-A177-3AD203B41FA5}">
                      <a16:colId xmlns:a16="http://schemas.microsoft.com/office/drawing/2014/main" xmlns="" val="3516355816"/>
                    </a:ext>
                  </a:extLst>
                </a:gridCol>
                <a:gridCol w="313987">
                  <a:extLst>
                    <a:ext uri="{9D8B030D-6E8A-4147-A177-3AD203B41FA5}">
                      <a16:colId xmlns:a16="http://schemas.microsoft.com/office/drawing/2014/main" xmlns="" val="744096505"/>
                    </a:ext>
                  </a:extLst>
                </a:gridCol>
                <a:gridCol w="325618">
                  <a:extLst>
                    <a:ext uri="{9D8B030D-6E8A-4147-A177-3AD203B41FA5}">
                      <a16:colId xmlns:a16="http://schemas.microsoft.com/office/drawing/2014/main" xmlns="" val="1737488963"/>
                    </a:ext>
                  </a:extLst>
                </a:gridCol>
                <a:gridCol w="3035218">
                  <a:extLst>
                    <a:ext uri="{9D8B030D-6E8A-4147-A177-3AD203B41FA5}">
                      <a16:colId xmlns:a16="http://schemas.microsoft.com/office/drawing/2014/main" xmlns="" val="2777590856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xmlns="" val="981900235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xmlns="" val="240656079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xmlns="" val="1405389743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xmlns="" val="1766218110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xmlns="" val="1467912540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xmlns="" val="3682356444"/>
                    </a:ext>
                  </a:extLst>
                </a:gridCol>
              </a:tblGrid>
              <a:tr h="1814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9894271"/>
                  </a:ext>
                </a:extLst>
              </a:tr>
              <a:tr h="2903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583023"/>
                  </a:ext>
                </a:extLst>
              </a:tr>
              <a:tr h="1814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26.070.623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26.070.623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14.561.756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7122211"/>
                  </a:ext>
                </a:extLst>
              </a:tr>
              <a:tr h="181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2.153.743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2.153.743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600.362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7770543"/>
                  </a:ext>
                </a:extLst>
              </a:tr>
              <a:tr h="181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525.906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525.906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47.799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6000050"/>
                  </a:ext>
                </a:extLst>
              </a:tr>
              <a:tr h="181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23.388.974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23.388.974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13.913.595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673054"/>
                  </a:ext>
                </a:extLst>
              </a:tr>
              <a:tr h="181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5176369"/>
                  </a:ext>
                </a:extLst>
              </a:tr>
              <a:tr h="181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37552969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29. CAPÍTUO 01. PROGRAMA 02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FONDOS CULTURALES Y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ARTÍSTICOS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0B12DFE6-6D86-428B-8F06-0B72C470E3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741709"/>
              </p:ext>
            </p:extLst>
          </p:nvPr>
        </p:nvGraphicFramePr>
        <p:xfrm>
          <a:off x="414336" y="1916832"/>
          <a:ext cx="8201489" cy="1368152"/>
        </p:xfrm>
        <a:graphic>
          <a:graphicData uri="http://schemas.openxmlformats.org/drawingml/2006/table">
            <a:tbl>
              <a:tblPr/>
              <a:tblGrid>
                <a:gridCol w="301414">
                  <a:extLst>
                    <a:ext uri="{9D8B030D-6E8A-4147-A177-3AD203B41FA5}">
                      <a16:colId xmlns:a16="http://schemas.microsoft.com/office/drawing/2014/main" xmlns="" val="2022485308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xmlns="" val="1657983252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xmlns="" val="1285724420"/>
                    </a:ext>
                  </a:extLst>
                </a:gridCol>
                <a:gridCol w="2703689">
                  <a:extLst>
                    <a:ext uri="{9D8B030D-6E8A-4147-A177-3AD203B41FA5}">
                      <a16:colId xmlns:a16="http://schemas.microsoft.com/office/drawing/2014/main" xmlns="" val="2573417784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xmlns="" val="3188903533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xmlns="" val="2041413100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xmlns="" val="4108045344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xmlns="" val="941891911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xmlns="" val="1954335484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xmlns="" val="2194572685"/>
                    </a:ext>
                  </a:extLst>
                </a:gridCol>
              </a:tblGrid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4336563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6352006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502.410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502.410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5752908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330.836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330.836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0050435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67.741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67.741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6912801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102.833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102.833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769394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2719462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29. CAPÍTUO 02. PROGRAMA 01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SUBSECRETARÍA DEL PATRIMONIO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CULTURAL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3675B86A-60BD-48FB-B232-473A097111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603669"/>
              </p:ext>
            </p:extLst>
          </p:nvPr>
        </p:nvGraphicFramePr>
        <p:xfrm>
          <a:off x="414336" y="1934607"/>
          <a:ext cx="8201489" cy="3222580"/>
        </p:xfrm>
        <a:graphic>
          <a:graphicData uri="http://schemas.openxmlformats.org/drawingml/2006/table">
            <a:tbl>
              <a:tblPr/>
              <a:tblGrid>
                <a:gridCol w="340154">
                  <a:extLst>
                    <a:ext uri="{9D8B030D-6E8A-4147-A177-3AD203B41FA5}">
                      <a16:colId xmlns:a16="http://schemas.microsoft.com/office/drawing/2014/main" xmlns="" val="3728383111"/>
                    </a:ext>
                  </a:extLst>
                </a:gridCol>
                <a:gridCol w="313987">
                  <a:extLst>
                    <a:ext uri="{9D8B030D-6E8A-4147-A177-3AD203B41FA5}">
                      <a16:colId xmlns:a16="http://schemas.microsoft.com/office/drawing/2014/main" xmlns="" val="4129157809"/>
                    </a:ext>
                  </a:extLst>
                </a:gridCol>
                <a:gridCol w="325618">
                  <a:extLst>
                    <a:ext uri="{9D8B030D-6E8A-4147-A177-3AD203B41FA5}">
                      <a16:colId xmlns:a16="http://schemas.microsoft.com/office/drawing/2014/main" xmlns="" val="2120606570"/>
                    </a:ext>
                  </a:extLst>
                </a:gridCol>
                <a:gridCol w="3035218">
                  <a:extLst>
                    <a:ext uri="{9D8B030D-6E8A-4147-A177-3AD203B41FA5}">
                      <a16:colId xmlns:a16="http://schemas.microsoft.com/office/drawing/2014/main" xmlns="" val="361270171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xmlns="" val="3457056980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xmlns="" val="758380772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xmlns="" val="801049264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xmlns="" val="2394244955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xmlns="" val="4234312747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xmlns="" val="1784210309"/>
                    </a:ext>
                  </a:extLst>
                </a:gridCol>
              </a:tblGrid>
              <a:tr h="1732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8740064"/>
                  </a:ext>
                </a:extLst>
              </a:tr>
              <a:tr h="2772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564859"/>
                  </a:ext>
                </a:extLst>
              </a:tr>
              <a:tr h="1732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45.006.506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45.006.506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12.497.371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61615302"/>
                  </a:ext>
                </a:extLst>
              </a:tr>
              <a:tr h="173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19.510.230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19.510.230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8.400.093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0528752"/>
                  </a:ext>
                </a:extLst>
              </a:tr>
              <a:tr h="173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6.514.298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6.514.298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1.968.592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931081"/>
                  </a:ext>
                </a:extLst>
              </a:tr>
              <a:tr h="173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1.078.550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1.078.550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160.210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8995785"/>
                  </a:ext>
                </a:extLst>
              </a:tr>
              <a:tr h="173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9.258.595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9.258.595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1.613.512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2920614"/>
                  </a:ext>
                </a:extLst>
              </a:tr>
              <a:tr h="173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9398948"/>
                  </a:ext>
                </a:extLst>
              </a:tr>
              <a:tr h="173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2.435.718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2.435.718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294.838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8812738"/>
                  </a:ext>
                </a:extLst>
              </a:tr>
              <a:tr h="173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2.151.117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2.151.117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235.661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3362663"/>
                  </a:ext>
                </a:extLst>
              </a:tr>
              <a:tr h="173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79.943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79.943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329017"/>
                  </a:ext>
                </a:extLst>
              </a:tr>
              <a:tr h="173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116.807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116.807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36.398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416282"/>
                  </a:ext>
                </a:extLst>
              </a:tr>
              <a:tr h="173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87.851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87.851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18.379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5936"/>
                  </a:ext>
                </a:extLst>
              </a:tr>
              <a:tr h="173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56.713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9044273"/>
                  </a:ext>
                </a:extLst>
              </a:tr>
              <a:tr h="173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56.713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0028108"/>
                  </a:ext>
                </a:extLst>
              </a:tr>
              <a:tr h="173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3.625.765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3.625.765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3497260"/>
                  </a:ext>
                </a:extLst>
              </a:tr>
              <a:tr h="173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4174746"/>
                  </a:ext>
                </a:extLst>
              </a:tr>
              <a:tr h="173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8440401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1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29. CAPÍTUO 03. PROGRAMA 01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SERVICIO NACIONAL DEL PATRIMONIO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CULTURAL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339CA0CA-68B8-47CD-80AE-5AB7C04FF5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626630"/>
              </p:ext>
            </p:extLst>
          </p:nvPr>
        </p:nvGraphicFramePr>
        <p:xfrm>
          <a:off x="414336" y="1934607"/>
          <a:ext cx="8201489" cy="1998449"/>
        </p:xfrm>
        <a:graphic>
          <a:graphicData uri="http://schemas.openxmlformats.org/drawingml/2006/table">
            <a:tbl>
              <a:tblPr/>
              <a:tblGrid>
                <a:gridCol w="340154">
                  <a:extLst>
                    <a:ext uri="{9D8B030D-6E8A-4147-A177-3AD203B41FA5}">
                      <a16:colId xmlns:a16="http://schemas.microsoft.com/office/drawing/2014/main" xmlns="" val="514556023"/>
                    </a:ext>
                  </a:extLst>
                </a:gridCol>
                <a:gridCol w="313987">
                  <a:extLst>
                    <a:ext uri="{9D8B030D-6E8A-4147-A177-3AD203B41FA5}">
                      <a16:colId xmlns:a16="http://schemas.microsoft.com/office/drawing/2014/main" xmlns="" val="2635125059"/>
                    </a:ext>
                  </a:extLst>
                </a:gridCol>
                <a:gridCol w="325618">
                  <a:extLst>
                    <a:ext uri="{9D8B030D-6E8A-4147-A177-3AD203B41FA5}">
                      <a16:colId xmlns:a16="http://schemas.microsoft.com/office/drawing/2014/main" xmlns="" val="15166135"/>
                    </a:ext>
                  </a:extLst>
                </a:gridCol>
                <a:gridCol w="3035218">
                  <a:extLst>
                    <a:ext uri="{9D8B030D-6E8A-4147-A177-3AD203B41FA5}">
                      <a16:colId xmlns:a16="http://schemas.microsoft.com/office/drawing/2014/main" xmlns="" val="2249077843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xmlns="" val="25416987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xmlns="" val="1468379708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xmlns="" val="598805560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xmlns="" val="716377074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xmlns="" val="3422754395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xmlns="" val="741394298"/>
                    </a:ext>
                  </a:extLst>
                </a:gridCol>
              </a:tblGrid>
              <a:tr h="1885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185204"/>
                  </a:ext>
                </a:extLst>
              </a:tr>
              <a:tr h="3016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0650166"/>
                  </a:ext>
                </a:extLst>
              </a:tr>
              <a:tr h="1885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5.350.979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5.350.979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1.778.541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619378"/>
                  </a:ext>
                </a:extLst>
              </a:tr>
              <a:tr h="188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1.115.541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1.115.541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445.794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4558906"/>
                  </a:ext>
                </a:extLst>
              </a:tr>
              <a:tr h="188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4.048.046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4.048.046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1.312.278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7682980"/>
                  </a:ext>
                </a:extLst>
              </a:tr>
              <a:tr h="188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28836872"/>
                  </a:ext>
                </a:extLst>
              </a:tr>
              <a:tr h="188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184.128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184.128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20.469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4470021"/>
                  </a:ext>
                </a:extLst>
              </a:tr>
              <a:tr h="188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6511883"/>
                  </a:ext>
                </a:extLst>
              </a:tr>
              <a:tr h="188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8672253"/>
                  </a:ext>
                </a:extLst>
              </a:tr>
              <a:tr h="188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690776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29. CAPÍTUO 03. PROGRAMA 02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RED DE BIBLIOTECAS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PÚBLICAS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77402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3308</TotalTime>
  <Words>1588</Words>
  <Application>Microsoft Office PowerPoint</Application>
  <PresentationFormat>Presentación en pantalla (4:3)</PresentationFormat>
  <Paragraphs>889</Paragraphs>
  <Slides>10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1_Tema de Office</vt:lpstr>
      <vt:lpstr>Tema de Office</vt:lpstr>
      <vt:lpstr>Imagen de mapa de bits</vt:lpstr>
      <vt:lpstr>EJECUCIÓN ACUMULADA DE GASTOS PRESUPUESTARIOS AL MES DE JUNIO DE 2018 PARTIDA 29: MINISTERIO DE LAS CULTURAS, LAS ARTES Y EL PATRIMONIO</vt:lpstr>
      <vt:lpstr>EJECUCIÓN ACUMULADA DE GASTOS A JUNIO DE 2018  PARTIDA 29 MINISTERIO DE LAS CULTURAS, LAS ARTES Y EL PATRIMONIO</vt:lpstr>
      <vt:lpstr>EJECUCIÓN ACUMULADA DE GASTOS A JUNIO DE 2018  PARTIDA 29 MINISTERIO DE LAS CULTURAS, LAS ARTES Y EL PATRIMONIO</vt:lpstr>
      <vt:lpstr>EJECUCIÓN ACUMULADA DE GASTOS A JUNIO DE 2018  PARTIDA 29 RESUMEN POR CAPÍTULOS</vt:lpstr>
      <vt:lpstr>EJECUCIÓN ACUMULADA DE GASTOS A JUNIO DE 2018  PARTIDA 29. CAPÍTUO 01. PROGRAMA 01: SUBSECRETARÍA DE LAS CULTURAS Y LAS ARTES </vt:lpstr>
      <vt:lpstr>EJECUCIÓN ACUMULADA DE GASTOS A JUNIO DE 2018  PARTIDA 29. CAPÍTUO 01. PROGRAMA 02: FONDOS CULTURALES Y ARTÍSTICOS </vt:lpstr>
      <vt:lpstr>EJECUCIÓN ACUMULADA DE GASTOS A JUNIO DE 2018  PARTIDA 29. CAPÍTUO 02. PROGRAMA 01: SUBSECRETARÍA DEL PATRIMONIO CULTURAL </vt:lpstr>
      <vt:lpstr>EJECUCIÓN ACUMULADA DE GASTOS A JUNIO DE 2018  PARTIDA 29. CAPÍTUO 03. PROGRAMA 01: SERVICIO NACIONAL DEL PATRIMONIO CULTURAL </vt:lpstr>
      <vt:lpstr>EJECUCIÓN ACUMULADA DE GASTOS A JUNIO DE 2018  PARTIDA 29. CAPÍTUO 03. PROGRAMA 02: RED DE BIBLIOTECAS PÚBLICAS </vt:lpstr>
      <vt:lpstr>EJECUCIÓN ACUMULADA DE GASTOS A JUNIO DE 2018  PARTIDA 29. CAPÍTUO 03. PROGRAMA 03: CONSEJO DE MONUMENTOS NACIONALES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190</cp:revision>
  <cp:lastPrinted>2017-06-20T21:34:02Z</cp:lastPrinted>
  <dcterms:created xsi:type="dcterms:W3CDTF">2016-06-23T13:38:47Z</dcterms:created>
  <dcterms:modified xsi:type="dcterms:W3CDTF">2018-08-27T20:34:35Z</dcterms:modified>
</cp:coreProperties>
</file>