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301" r:id="rId6"/>
    <p:sldId id="263" r:id="rId7"/>
    <p:sldId id="265" r:id="rId8"/>
    <p:sldId id="300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1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28: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 smtClean="0">
                <a:latin typeface="+mn-lt"/>
              </a:rPr>
              <a:t>SERVICIO </a:t>
            </a:r>
            <a:r>
              <a:rPr lang="es-CL" sz="2000" b="1" dirty="0">
                <a:latin typeface="+mn-lt"/>
              </a:rPr>
              <a:t>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el mes de junio, el Servicio Electoral registró una ejecución que ascendió a </a:t>
            </a:r>
            <a:r>
              <a:rPr lang="es-CL" sz="1400" b="1" dirty="0"/>
              <a:t>$1.748 millones</a:t>
            </a:r>
            <a:r>
              <a:rPr lang="es-CL" sz="1400" dirty="0"/>
              <a:t>, equivalente a un gasto de </a:t>
            </a:r>
            <a:r>
              <a:rPr lang="es-CL" sz="1400" b="1" dirty="0"/>
              <a:t>7,3%</a:t>
            </a:r>
            <a:r>
              <a:rPr lang="es-CL" sz="1400" dirty="0"/>
              <a:t> respecto de la ley inicial, dicha ejecución es mayor en 3,5 puntos porcentuales respecto a igual mes del año 2017.  Con ello, la ejecución acumulada al segundo trimestre de 2018 ascendió a </a:t>
            </a:r>
            <a:r>
              <a:rPr lang="es-CL" sz="1400" b="1" dirty="0"/>
              <a:t>$23.434 millones</a:t>
            </a:r>
            <a:r>
              <a:rPr lang="es-CL" sz="1400" dirty="0"/>
              <a:t>, equivalente a un </a:t>
            </a:r>
            <a:r>
              <a:rPr lang="es-CL" sz="1400" b="1" dirty="0"/>
              <a:t>72,5%</a:t>
            </a:r>
            <a:r>
              <a:rPr lang="es-CL" sz="1400" dirty="0"/>
              <a:t> del presupuesto vigente y un </a:t>
            </a:r>
            <a:r>
              <a:rPr lang="es-CL" sz="1400" b="1" dirty="0"/>
              <a:t>98,3%</a:t>
            </a:r>
            <a:r>
              <a:rPr lang="es-CL" sz="1400" dirty="0"/>
              <a:t> del presupuesto inicial que presentó un incremento de $8.501 millones en el subtítulo 34 “servicio de la deuda”, para hacer frente a los gastos devengados al 31 de diciembre de 2017 (deuda flotante).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51% del presupuesto vigente para el ejercicio 2018, se concentra en </a:t>
            </a:r>
            <a:r>
              <a:rPr lang="es-CL" sz="1400" b="1" dirty="0"/>
              <a:t>Elecciones Parlamentarias y Presidencial</a:t>
            </a:r>
            <a:r>
              <a:rPr lang="es-CL" sz="1400" dirty="0"/>
              <a:t>, que al mes de junio alcanzó un nivel de ejecución de </a:t>
            </a:r>
            <a:r>
              <a:rPr lang="es-CL" sz="1400" b="1" dirty="0"/>
              <a:t>96,6%</a:t>
            </a:r>
            <a:r>
              <a:rPr lang="es-CL" sz="14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global, el subtítulo que registra la menor erogación es </a:t>
            </a:r>
            <a:r>
              <a:rPr lang="es-CL" sz="1400" b="1" dirty="0"/>
              <a:t>adquisición de activos no financieros</a:t>
            </a:r>
            <a:r>
              <a:rPr lang="es-CL" sz="1400" dirty="0"/>
              <a:t> con un gasto de 4%, mientras que el mayor nivel de ejecución se registra en</a:t>
            </a:r>
            <a:r>
              <a:rPr lang="es-CL" sz="1400" b="1" dirty="0"/>
              <a:t> Servicio de la deuda, con un 100%</a:t>
            </a:r>
            <a:r>
              <a:rPr lang="es-CL" sz="1400" dirty="0"/>
              <a:t>, que a su vez representa el 26,3% del presupuesto vigente de la Partida.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28 SERVICIO ELECTORAL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3FCE770-2550-4124-9495-42D3D6F44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67" y="1913908"/>
            <a:ext cx="3998455" cy="244826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330EB473-28BA-475E-97AF-F8F95FBEE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280" y="1913907"/>
            <a:ext cx="4071938" cy="2448269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28 SERVICIO ELECTORAL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2BC046D3-F1B6-48AB-98FD-3E8E70C73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82472"/>
              </p:ext>
            </p:extLst>
          </p:nvPr>
        </p:nvGraphicFramePr>
        <p:xfrm>
          <a:off x="414338" y="1724100"/>
          <a:ext cx="8201487" cy="1592152"/>
        </p:xfrm>
        <a:graphic>
          <a:graphicData uri="http://schemas.openxmlformats.org/drawingml/2006/table">
            <a:tbl>
              <a:tblPr/>
              <a:tblGrid>
                <a:gridCol w="806605">
                  <a:extLst>
                    <a:ext uri="{9D8B030D-6E8A-4147-A177-3AD203B41FA5}">
                      <a16:colId xmlns:a16="http://schemas.microsoft.com/office/drawing/2014/main" xmlns="" val="3211004806"/>
                    </a:ext>
                  </a:extLst>
                </a:gridCol>
                <a:gridCol w="2699718">
                  <a:extLst>
                    <a:ext uri="{9D8B030D-6E8A-4147-A177-3AD203B41FA5}">
                      <a16:colId xmlns:a16="http://schemas.microsoft.com/office/drawing/2014/main" xmlns="" val="508489323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xmlns="" val="1213600765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xmlns="" val="3146636394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xmlns="" val="2833258277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xmlns="" val="2556382236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xmlns="" val="2172645804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xmlns="" val="1736899164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5937832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245721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32.342.070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23.433.964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944573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6.128.647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859900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8.795.572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809534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502864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035117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8.499.964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777088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28 SERVICIO ELECTORAL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18FBE96D-F55A-49A1-BE73-FF497E593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0017"/>
              </p:ext>
            </p:extLst>
          </p:nvPr>
        </p:nvGraphicFramePr>
        <p:xfrm>
          <a:off x="415122" y="1724100"/>
          <a:ext cx="8200702" cy="1200842"/>
        </p:xfrm>
        <a:graphic>
          <a:graphicData uri="http://schemas.openxmlformats.org/drawingml/2006/table">
            <a:tbl>
              <a:tblPr/>
              <a:tblGrid>
                <a:gridCol w="308646">
                  <a:extLst>
                    <a:ext uri="{9D8B030D-6E8A-4147-A177-3AD203B41FA5}">
                      <a16:colId xmlns:a16="http://schemas.microsoft.com/office/drawing/2014/main" xmlns="" val="1742899047"/>
                    </a:ext>
                  </a:extLst>
                </a:gridCol>
                <a:gridCol w="308646">
                  <a:extLst>
                    <a:ext uri="{9D8B030D-6E8A-4147-A177-3AD203B41FA5}">
                      <a16:colId xmlns:a16="http://schemas.microsoft.com/office/drawing/2014/main" xmlns="" val="4130128441"/>
                    </a:ext>
                  </a:extLst>
                </a:gridCol>
                <a:gridCol w="2768546">
                  <a:extLst>
                    <a:ext uri="{9D8B030D-6E8A-4147-A177-3AD203B41FA5}">
                      <a16:colId xmlns:a16="http://schemas.microsoft.com/office/drawing/2014/main" xmlns="" val="274738294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xmlns="" val="3301161429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xmlns="" val="2859091870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xmlns="" val="2457923694"/>
                    </a:ext>
                  </a:extLst>
                </a:gridCol>
                <a:gridCol w="827169">
                  <a:extLst>
                    <a:ext uri="{9D8B030D-6E8A-4147-A177-3AD203B41FA5}">
                      <a16:colId xmlns:a16="http://schemas.microsoft.com/office/drawing/2014/main" xmlns="" val="3709011658"/>
                    </a:ext>
                  </a:extLst>
                </a:gridCol>
                <a:gridCol w="753094">
                  <a:extLst>
                    <a:ext uri="{9D8B030D-6E8A-4147-A177-3AD203B41FA5}">
                      <a16:colId xmlns:a16="http://schemas.microsoft.com/office/drawing/2014/main" xmlns="" val="1597959267"/>
                    </a:ext>
                  </a:extLst>
                </a:gridCol>
                <a:gridCol w="753094">
                  <a:extLst>
                    <a:ext uri="{9D8B030D-6E8A-4147-A177-3AD203B41FA5}">
                      <a16:colId xmlns:a16="http://schemas.microsoft.com/office/drawing/2014/main" xmlns="" val="2757246143"/>
                    </a:ext>
                  </a:extLst>
                </a:gridCol>
              </a:tblGrid>
              <a:tr h="2144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6518187"/>
                  </a:ext>
                </a:extLst>
              </a:tr>
              <a:tr h="343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4597270"/>
                  </a:ext>
                </a:extLst>
              </a:tr>
              <a:tr h="214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32.342.070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23.433.964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7218778"/>
                  </a:ext>
                </a:extLst>
              </a:tr>
              <a:tr h="214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15.800.733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7.455.555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447533"/>
                  </a:ext>
                </a:extLst>
              </a:tr>
              <a:tr h="214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Elecciones Parlamentarias y Presidencial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16.541.337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15.978.409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8687381"/>
                  </a:ext>
                </a:extLst>
              </a:tr>
            </a:tbl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28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A4D1EAEC-AC71-4D11-872D-CD139A4AC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157290"/>
              </p:ext>
            </p:extLst>
          </p:nvPr>
        </p:nvGraphicFramePr>
        <p:xfrm>
          <a:off x="414336" y="1988840"/>
          <a:ext cx="8201489" cy="2567223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xmlns="" val="117398164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xmlns="" val="608345510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xmlns="" val="255321317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xmlns="" val="149807944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xmlns="" val="3807278598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xmlns="" val="4184366047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xmlns="" val="2881866380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xmlns="" val="1214607013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xmlns="" val="1047808219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xmlns="" val="306460788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7491"/>
                  </a:ext>
                </a:extLst>
              </a:tr>
              <a:tr h="312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615058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15.800.733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7.455.555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707125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5.136.045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924868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1.128.860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590879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756959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446151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604135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642007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45979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201233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825712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1.180.869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333966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1.180.869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045009"/>
                  </a:ext>
                </a:extLst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28. CAPÍTULO 01. PROGRAMA 01:  SERVICIO ELECTORAL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5FD6AC88-C6DC-435F-BDFC-9E219C3A0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50136"/>
              </p:ext>
            </p:extLst>
          </p:nvPr>
        </p:nvGraphicFramePr>
        <p:xfrm>
          <a:off x="414336" y="1988840"/>
          <a:ext cx="8201489" cy="1440162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xmlns="" val="1539458173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xmlns="" val="1923215032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xmlns="" val="4206477952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xmlns="" val="1255449712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xmlns="" val="3542115133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xmlns="" val="191750772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xmlns="" val="3397433545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xmlns="" val="1374254652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xmlns="" val="3621722728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xmlns="" val="1598143944"/>
                    </a:ext>
                  </a:extLst>
                </a:gridCol>
              </a:tblGrid>
              <a:tr h="189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3565610"/>
                  </a:ext>
                </a:extLst>
              </a:tr>
              <a:tr h="303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3710907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16.541.337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15.978.409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058632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992.602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2809529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7.666.712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724565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5038011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109477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28. CAPÍTULO 01. PROGRAMA 03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ELECCIONES PARLAMENTARIAS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748</Words>
  <Application>Microsoft Office PowerPoint</Application>
  <PresentationFormat>Presentación en pantalla (4:3)</PresentationFormat>
  <Paragraphs>325</Paragraphs>
  <Slides>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1_Tema de Office</vt:lpstr>
      <vt:lpstr>Tema de Office</vt:lpstr>
      <vt:lpstr>Imagen de mapa de bits</vt:lpstr>
      <vt:lpstr>EJECUCIÓN ACUMULADA DE GASTOS PRESUPUESTARIOS AL MES DE JUNIO DE 2018 PARTIDA 28: SERVICIO ELECTORAL</vt:lpstr>
      <vt:lpstr>EJECUCIÓN ACUMULADA DE GASTOS A JUNIO DE 2018  PARTIDA 28 SERVICIO ELECTORAL</vt:lpstr>
      <vt:lpstr>Presentación de PowerPoint</vt:lpstr>
      <vt:lpstr>EJECUCIÓN ACUMULADA DE GASTOS A JUNIO DE 2018  PARTIDA 28 SERVICIO ELECTORAL</vt:lpstr>
      <vt:lpstr>EJECUCIÓN ACUMULADA DE GASTOS A JUNIO DE 2018  PARTIDA 28 RESUMEN POR CAPÍTULOS</vt:lpstr>
      <vt:lpstr>EJECUCIÓN ACUMULADA DE GASTOS A JUNIO DE 2018  PARTIDA 28. CAPÍTULO 01. PROGRAMA 01:  SERVICIO ELECTORAL</vt:lpstr>
      <vt:lpstr>EJECUCIÓN ACUMULADA DE GASTOS A JUNIO DE 2018  PARTIDA 28. CAPÍTULO 01. PROGRAMA 03:  ELECCIONES PARLAMENTARIAS Y PRESIDENCIAL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164</cp:revision>
  <cp:lastPrinted>2016-10-11T11:56:42Z</cp:lastPrinted>
  <dcterms:created xsi:type="dcterms:W3CDTF">2016-06-23T13:38:47Z</dcterms:created>
  <dcterms:modified xsi:type="dcterms:W3CDTF">2018-08-27T20:27:26Z</dcterms:modified>
</cp:coreProperties>
</file>