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Partida'!$W$16:$AB$16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Partida'!$W$17:$AB$17</c:f>
              <c:numCache>
                <c:formatCode>0.0%</c:formatCode>
                <c:ptCount val="6"/>
                <c:pt idx="0">
                  <c:v>5.4053771360343728E-2</c:v>
                </c:pt>
                <c:pt idx="1">
                  <c:v>4.7572562393463642E-2</c:v>
                </c:pt>
                <c:pt idx="2">
                  <c:v>7.9598412084879375E-2</c:v>
                </c:pt>
                <c:pt idx="3">
                  <c:v>3.4096416524870506E-2</c:v>
                </c:pt>
                <c:pt idx="4">
                  <c:v>5.3839657842262849E-2</c:v>
                </c:pt>
                <c:pt idx="5">
                  <c:v>7.5179340285387891E-2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9A-4754-AAE5-14F66160D975}"/>
            </c:ext>
          </c:extLst>
        </c:ser>
        <c:ser>
          <c:idx val="1"/>
          <c:order val="1"/>
          <c:tx>
            <c:strRef>
              <c:f>'Resumen Partida'!$V$18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Partida'!$W$16:$AB$16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Partida'!$W$18:$AB$18</c:f>
              <c:numCache>
                <c:formatCode>0.0%</c:formatCode>
                <c:ptCount val="6"/>
                <c:pt idx="0">
                  <c:v>4.6460314309190343E-2</c:v>
                </c:pt>
                <c:pt idx="1">
                  <c:v>4.8009099803374554E-2</c:v>
                </c:pt>
                <c:pt idx="2">
                  <c:v>6.7944961299352499E-2</c:v>
                </c:pt>
                <c:pt idx="3">
                  <c:v>5.1301051668633739E-2</c:v>
                </c:pt>
                <c:pt idx="4">
                  <c:v>0.25881825733591923</c:v>
                </c:pt>
                <c:pt idx="5">
                  <c:v>7.3419480912386398E-2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C0-462D-9396-F1F598C8C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7498880"/>
        <c:axId val="127504768"/>
      </c:barChart>
      <c:catAx>
        <c:axId val="12749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7504768"/>
        <c:crosses val="autoZero"/>
        <c:auto val="1"/>
        <c:lblAlgn val="ctr"/>
        <c:lblOffset val="100"/>
        <c:noMultiLvlLbl val="0"/>
      </c:catAx>
      <c:valAx>
        <c:axId val="12750476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274988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77777777777777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5A-45A2-9A47-D93CF711F71A}"/>
                </c:ext>
              </c:extLst>
            </c:dLbl>
            <c:dLbl>
              <c:idx val="1"/>
              <c:layout>
                <c:manualLayout>
                  <c:x val="-5.8333333333333334E-2"/>
                  <c:y val="-2.777814231554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A-45A2-9A47-D93CF711F71A}"/>
                </c:ext>
              </c:extLst>
            </c:dLbl>
            <c:dLbl>
              <c:idx val="2"/>
              <c:layout>
                <c:manualLayout>
                  <c:x val="-3.3333333333333333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4999999999999997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Partida'!$AJ$16:$AO$16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Partida'!$AJ$17:$AO$17</c:f>
              <c:numCache>
                <c:formatCode>0.0%</c:formatCode>
                <c:ptCount val="6"/>
                <c:pt idx="0">
                  <c:v>5.4053771360343728E-2</c:v>
                </c:pt>
                <c:pt idx="1">
                  <c:v>0.10162633375380738</c:v>
                </c:pt>
                <c:pt idx="2">
                  <c:v>0.18122474583868675</c:v>
                </c:pt>
                <c:pt idx="3">
                  <c:v>0.21532116236355725</c:v>
                </c:pt>
                <c:pt idx="4">
                  <c:v>0.26916082020582011</c:v>
                </c:pt>
                <c:pt idx="5">
                  <c:v>0.34434016049120797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05A-45A2-9A47-D93CF711F71A}"/>
            </c:ext>
          </c:extLst>
        </c:ser>
        <c:ser>
          <c:idx val="1"/>
          <c:order val="1"/>
          <c:tx>
            <c:strRef>
              <c:f>'Resumen Partida'!$AI$18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3.888888888888889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77777777777779E-3"/>
                  <c:y val="3.240704286964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Partida'!$AJ$16:$AO$16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Partida'!$AJ$18:$AO$18</c:f>
              <c:numCache>
                <c:formatCode>0.0%</c:formatCode>
                <c:ptCount val="6"/>
                <c:pt idx="0">
                  <c:v>4.6460314309190343E-2</c:v>
                </c:pt>
                <c:pt idx="1">
                  <c:v>9.4469414112564903E-2</c:v>
                </c:pt>
                <c:pt idx="2">
                  <c:v>0.16241437541191742</c:v>
                </c:pt>
                <c:pt idx="3">
                  <c:v>0.21371542708055113</c:v>
                </c:pt>
                <c:pt idx="4">
                  <c:v>0.47253368441647037</c:v>
                </c:pt>
                <c:pt idx="5">
                  <c:v>0.54595316532885674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05A-45A2-9A47-D93CF711F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764672"/>
        <c:axId val="162766208"/>
      </c:lineChart>
      <c:catAx>
        <c:axId val="162764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2766208"/>
        <c:crosses val="autoZero"/>
        <c:auto val="1"/>
        <c:lblAlgn val="ctr"/>
        <c:lblOffset val="100"/>
        <c:noMultiLvlLbl val="0"/>
      </c:catAx>
      <c:valAx>
        <c:axId val="1627662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627646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</a:t>
            </a:r>
            <a:r>
              <a:rPr lang="es-CL" sz="2000" b="1" dirty="0">
                <a:latin typeface="+mn-lt"/>
              </a:rPr>
              <a:t>GASTOS </a:t>
            </a:r>
            <a:r>
              <a:rPr lang="es-CL" sz="2000" b="1" dirty="0" smtClean="0">
                <a:latin typeface="+mn-lt"/>
              </a:rPr>
              <a:t>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>
                <a:latin typeface="+mn-lt"/>
              </a:rPr>
              <a:t>JUNIO </a:t>
            </a:r>
            <a:r>
              <a:rPr lang="es-CL" sz="2000" b="1" dirty="0" smtClean="0">
                <a:latin typeface="+mn-lt"/>
              </a:rPr>
              <a:t>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 smtClean="0"/>
              <a:t>En el mes </a:t>
            </a:r>
            <a:r>
              <a:rPr lang="es-CL" sz="1600" dirty="0"/>
              <a:t>de </a:t>
            </a:r>
            <a:r>
              <a:rPr lang="es-CL" sz="1600" dirty="0" smtClean="0"/>
              <a:t>junio, </a:t>
            </a:r>
            <a:r>
              <a:rPr lang="es-CL" sz="1600" dirty="0"/>
              <a:t>el Ministerio </a:t>
            </a:r>
            <a:r>
              <a:rPr lang="es-CL" sz="1600" dirty="0" smtClean="0"/>
              <a:t>ejecutó </a:t>
            </a:r>
            <a:r>
              <a:rPr lang="es-CL" sz="1600" b="1" dirty="0" smtClean="0"/>
              <a:t>$2.145 </a:t>
            </a:r>
            <a:r>
              <a:rPr lang="es-CL" sz="1600" b="1" dirty="0"/>
              <a:t>millones</a:t>
            </a:r>
            <a:r>
              <a:rPr lang="es-CL" sz="1600" dirty="0"/>
              <a:t>, equivalente a un </a:t>
            </a:r>
            <a:r>
              <a:rPr lang="es-CL" sz="1600" dirty="0" smtClean="0"/>
              <a:t>7,3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 Con ello, la ejecución acumulada de la Partida asciende a $15.956 millones con un 54% de avance sobre la ley inicial y un 44% respecto del presupuesto vigente.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MX" sz="1600" dirty="0" smtClean="0"/>
              <a:t>No se observaron modificaciones presupuestarias adicionales en el mes de junio, por lo que se mantienen las registradas en el mes de mayo, que incrementan la Partida en $6.440 millones, con una rebaja de </a:t>
            </a:r>
            <a:r>
              <a:rPr lang="es-MX" sz="1600" smtClean="0"/>
              <a:t>$</a:t>
            </a:r>
            <a:r>
              <a:rPr lang="es-MX" sz="1600" smtClean="0"/>
              <a:t>14 </a:t>
            </a:r>
            <a:r>
              <a:rPr lang="es-MX" sz="1600" dirty="0" smtClean="0"/>
              <a:t>millones en Gastos en Personal, e incrementos por $24 millones en Prestaciones de Seguridad Social  y $6.431 millones en Servicio de la Deuda.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MX" sz="1600" dirty="0" smtClean="0"/>
              <a:t>Las variaciones presupuestarias afectan en su totalidad al Consejo Nacional de Televisión, cuya ejecución se presenta en las tablas siguientes.</a:t>
            </a: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548680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JUNIO DE 2018 </a:t>
            </a:r>
            <a:b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822329"/>
              </p:ext>
            </p:extLst>
          </p:nvPr>
        </p:nvGraphicFramePr>
        <p:xfrm>
          <a:off x="683568" y="1412776"/>
          <a:ext cx="78488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68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4725144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497374"/>
              </p:ext>
            </p:extLst>
          </p:nvPr>
        </p:nvGraphicFramePr>
        <p:xfrm>
          <a:off x="907997" y="2204864"/>
          <a:ext cx="7264403" cy="2135505"/>
        </p:xfrm>
        <a:graphic>
          <a:graphicData uri="http://schemas.openxmlformats.org/drawingml/2006/table">
            <a:tbl>
              <a:tblPr/>
              <a:tblGrid>
                <a:gridCol w="716882"/>
                <a:gridCol w="2246229"/>
                <a:gridCol w="716882"/>
                <a:gridCol w="716882"/>
                <a:gridCol w="716882"/>
                <a:gridCol w="716882"/>
                <a:gridCol w="716882"/>
                <a:gridCol w="716882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29.226.126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35.666.881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6.440.755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15.956.096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12.659.875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12.645.087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6.375.169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1.407.737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1.446.919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6.773.976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6.431.531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6.610.657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20,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07707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CE8882D1-0063-48DA-9772-88BE79585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269765"/>
              </p:ext>
            </p:extLst>
          </p:nvPr>
        </p:nvGraphicFramePr>
        <p:xfrm>
          <a:off x="773234" y="2993678"/>
          <a:ext cx="7493001" cy="876300"/>
        </p:xfrm>
        <a:graphic>
          <a:graphicData uri="http://schemas.openxmlformats.org/drawingml/2006/table">
            <a:tbl>
              <a:tblPr/>
              <a:tblGrid>
                <a:gridCol w="333093">
                  <a:extLst>
                    <a:ext uri="{9D8B030D-6E8A-4147-A177-3AD203B41FA5}">
                      <a16:colId xmlns="" xmlns:a16="http://schemas.microsoft.com/office/drawing/2014/main" val="1235072215"/>
                    </a:ext>
                  </a:extLst>
                </a:gridCol>
                <a:gridCol w="279163">
                  <a:extLst>
                    <a:ext uri="{9D8B030D-6E8A-4147-A177-3AD203B41FA5}">
                      <a16:colId xmlns="" xmlns:a16="http://schemas.microsoft.com/office/drawing/2014/main" val="1703984833"/>
                    </a:ext>
                  </a:extLst>
                </a:gridCol>
                <a:gridCol w="2312615">
                  <a:extLst>
                    <a:ext uri="{9D8B030D-6E8A-4147-A177-3AD203B41FA5}">
                      <a16:colId xmlns="" xmlns:a16="http://schemas.microsoft.com/office/drawing/2014/main" val="389982387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734564484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4105955329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011376172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1270674217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128071911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5550099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102243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59018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7.574.642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6228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15.433.098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8.381.454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8135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2213" y="5949280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ABE1EC4F-5C76-46B6-9AD6-5B1F55273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49113"/>
              </p:ext>
            </p:extLst>
          </p:nvPr>
        </p:nvGraphicFramePr>
        <p:xfrm>
          <a:off x="755576" y="1543000"/>
          <a:ext cx="7488833" cy="4351335"/>
        </p:xfrm>
        <a:graphic>
          <a:graphicData uri="http://schemas.openxmlformats.org/drawingml/2006/table">
            <a:tbl>
              <a:tblPr/>
              <a:tblGrid>
                <a:gridCol w="239100">
                  <a:extLst>
                    <a:ext uri="{9D8B030D-6E8A-4147-A177-3AD203B41FA5}">
                      <a16:colId xmlns="" xmlns:a16="http://schemas.microsoft.com/office/drawing/2014/main" val="1761617128"/>
                    </a:ext>
                  </a:extLst>
                </a:gridCol>
                <a:gridCol w="460488">
                  <a:extLst>
                    <a:ext uri="{9D8B030D-6E8A-4147-A177-3AD203B41FA5}">
                      <a16:colId xmlns="" xmlns:a16="http://schemas.microsoft.com/office/drawing/2014/main" val="295775385"/>
                    </a:ext>
                  </a:extLst>
                </a:gridCol>
                <a:gridCol w="330607">
                  <a:extLst>
                    <a:ext uri="{9D8B030D-6E8A-4147-A177-3AD203B41FA5}">
                      <a16:colId xmlns="" xmlns:a16="http://schemas.microsoft.com/office/drawing/2014/main" val="3179821329"/>
                    </a:ext>
                  </a:extLst>
                </a:gridCol>
                <a:gridCol w="2207980">
                  <a:extLst>
                    <a:ext uri="{9D8B030D-6E8A-4147-A177-3AD203B41FA5}">
                      <a16:colId xmlns="" xmlns:a16="http://schemas.microsoft.com/office/drawing/2014/main" val="2026005690"/>
                    </a:ext>
                  </a:extLst>
                </a:gridCol>
                <a:gridCol w="708443">
                  <a:extLst>
                    <a:ext uri="{9D8B030D-6E8A-4147-A177-3AD203B41FA5}">
                      <a16:colId xmlns="" xmlns:a16="http://schemas.microsoft.com/office/drawing/2014/main" val="1740349840"/>
                    </a:ext>
                  </a:extLst>
                </a:gridCol>
                <a:gridCol w="708443">
                  <a:extLst>
                    <a:ext uri="{9D8B030D-6E8A-4147-A177-3AD203B41FA5}">
                      <a16:colId xmlns="" xmlns:a16="http://schemas.microsoft.com/office/drawing/2014/main" val="4276863954"/>
                    </a:ext>
                  </a:extLst>
                </a:gridCol>
                <a:gridCol w="708443">
                  <a:extLst>
                    <a:ext uri="{9D8B030D-6E8A-4147-A177-3AD203B41FA5}">
                      <a16:colId xmlns="" xmlns:a16="http://schemas.microsoft.com/office/drawing/2014/main" val="855525273"/>
                    </a:ext>
                  </a:extLst>
                </a:gridCol>
                <a:gridCol w="708443">
                  <a:extLst>
                    <a:ext uri="{9D8B030D-6E8A-4147-A177-3AD203B41FA5}">
                      <a16:colId xmlns="" xmlns:a16="http://schemas.microsoft.com/office/drawing/2014/main" val="1641842492"/>
                    </a:ext>
                  </a:extLst>
                </a:gridCol>
                <a:gridCol w="708443">
                  <a:extLst>
                    <a:ext uri="{9D8B030D-6E8A-4147-A177-3AD203B41FA5}">
                      <a16:colId xmlns="" xmlns:a16="http://schemas.microsoft.com/office/drawing/2014/main" val="3661379796"/>
                    </a:ext>
                  </a:extLst>
                </a:gridCol>
                <a:gridCol w="708443">
                  <a:extLst>
                    <a:ext uri="{9D8B030D-6E8A-4147-A177-3AD203B41FA5}">
                      <a16:colId xmlns="" xmlns:a16="http://schemas.microsoft.com/office/drawing/2014/main" val="3591779124"/>
                    </a:ext>
                  </a:extLst>
                </a:gridCol>
              </a:tblGrid>
              <a:tr h="169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251679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201357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7.574.642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0727451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4.872.395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1350589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1.221.612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385417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1.292.538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6324971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1.292.538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6524463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369.213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605231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415.345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34822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374.999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6074709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63.006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397863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4852695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4420742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42.724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959932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6883276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8916991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33896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0614959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4957576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6884072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539998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0355665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226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30E5BEB-3EF7-4737-AD4F-ED690D1D2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82197"/>
              </p:ext>
            </p:extLst>
          </p:nvPr>
        </p:nvGraphicFramePr>
        <p:xfrm>
          <a:off x="557674" y="2104048"/>
          <a:ext cx="7886699" cy="3413183"/>
        </p:xfrm>
        <a:graphic>
          <a:graphicData uri="http://schemas.openxmlformats.org/drawingml/2006/table">
            <a:tbl>
              <a:tblPr/>
              <a:tblGrid>
                <a:gridCol w="327563">
                  <a:extLst>
                    <a:ext uri="{9D8B030D-6E8A-4147-A177-3AD203B41FA5}">
                      <a16:colId xmlns="" xmlns:a16="http://schemas.microsoft.com/office/drawing/2014/main" val="2081677917"/>
                    </a:ext>
                  </a:extLst>
                </a:gridCol>
                <a:gridCol w="302365">
                  <a:extLst>
                    <a:ext uri="{9D8B030D-6E8A-4147-A177-3AD203B41FA5}">
                      <a16:colId xmlns="" xmlns:a16="http://schemas.microsoft.com/office/drawing/2014/main" val="2377817153"/>
                    </a:ext>
                  </a:extLst>
                </a:gridCol>
                <a:gridCol w="313564">
                  <a:extLst>
                    <a:ext uri="{9D8B030D-6E8A-4147-A177-3AD203B41FA5}">
                      <a16:colId xmlns="" xmlns:a16="http://schemas.microsoft.com/office/drawing/2014/main" val="853648563"/>
                    </a:ext>
                  </a:extLst>
                </a:gridCol>
                <a:gridCol w="2956463">
                  <a:extLst>
                    <a:ext uri="{9D8B030D-6E8A-4147-A177-3AD203B41FA5}">
                      <a16:colId xmlns="" xmlns:a16="http://schemas.microsoft.com/office/drawing/2014/main" val="343294626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1601359026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1756218711"/>
                    </a:ext>
                  </a:extLst>
                </a:gridCol>
                <a:gridCol w="627129">
                  <a:extLst>
                    <a:ext uri="{9D8B030D-6E8A-4147-A177-3AD203B41FA5}">
                      <a16:colId xmlns="" xmlns:a16="http://schemas.microsoft.com/office/drawing/2014/main" val="1536310768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1005673919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4168700982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3196595313"/>
                    </a:ext>
                  </a:extLst>
                </a:gridCol>
              </a:tblGrid>
              <a:tr h="174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7143029"/>
                  </a:ext>
                </a:extLst>
              </a:tr>
              <a:tr h="278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3724202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15.433.098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6.440.755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8.381.454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0884102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3.178.562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3.163.774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-14.788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1.502.774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5207482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186.125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399532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3942292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154.381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2635901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154.381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8805456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57.103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1498731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2190629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3152179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8618433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2673043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34.171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073499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34.233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6.465.764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6.431.531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6.465.284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4920868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33.224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5574344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0975222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6.431.531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6.431.531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6.431.531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6194509"/>
                  </a:ext>
                </a:extLst>
              </a:tr>
              <a:tr h="174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8463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2629</TotalTime>
  <Words>1123</Words>
  <Application>Microsoft Office PowerPoint</Application>
  <PresentationFormat>Presentación en pantalla (4:3)</PresentationFormat>
  <Paragraphs>555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ACUMULADA DE GASTOS PRESUPUESTARIOS AL MES DE JUNIO DE 2018 PARTIDA 20: MINISTERIO SECRETARÍA GENERAL DE GOBIERNO</vt:lpstr>
      <vt:lpstr>EJECUCIÓN ACUMULADA DE GASTOS A JUNIO DE 2018  PARTIDA 20 MINISTERIO SECRETARÍA GENERAL DE GOBIERNO</vt:lpstr>
      <vt:lpstr>COMPORTAMIENTO DE LA EJECUCIÓN MENSUAL DE GASTOS A JUNIO DE 2018  PARTIDA 20 MINISTERIO SECRETARÍA GENERAL DE GOBIERNO</vt:lpstr>
      <vt:lpstr>Presentación de PowerPoint</vt:lpstr>
      <vt:lpstr>EJECUCIÓN ACUMULADA  DE GASTOS A JUNIO DE 2018  PARTIDA 20 MINISTERIO SECRETARÍA GENERAL DE GOBIERNO</vt:lpstr>
      <vt:lpstr>EJECUCIÓN ACUMULADA DE GASTOS A JUNIO DE 2018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161</cp:revision>
  <cp:lastPrinted>2016-10-11T11:56:42Z</cp:lastPrinted>
  <dcterms:created xsi:type="dcterms:W3CDTF">2016-06-23T13:38:47Z</dcterms:created>
  <dcterms:modified xsi:type="dcterms:W3CDTF">2018-09-12T19:16:50Z</dcterms:modified>
</cp:coreProperties>
</file>