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E050284-ACB4-4C54-B603-97D32221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694ECF-4751-434C-BBF1-FE30F38F3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50169"/>
              </p:ext>
            </p:extLst>
          </p:nvPr>
        </p:nvGraphicFramePr>
        <p:xfrm>
          <a:off x="444096" y="1916832"/>
          <a:ext cx="8171727" cy="3672412"/>
        </p:xfrm>
        <a:graphic>
          <a:graphicData uri="http://schemas.openxmlformats.org/drawingml/2006/table">
            <a:tbl>
              <a:tblPr/>
              <a:tblGrid>
                <a:gridCol w="283741">
                  <a:extLst>
                    <a:ext uri="{9D8B030D-6E8A-4147-A177-3AD203B41FA5}">
                      <a16:colId xmlns:a16="http://schemas.microsoft.com/office/drawing/2014/main" val="1849384546"/>
                    </a:ext>
                  </a:extLst>
                </a:gridCol>
                <a:gridCol w="283741">
                  <a:extLst>
                    <a:ext uri="{9D8B030D-6E8A-4147-A177-3AD203B41FA5}">
                      <a16:colId xmlns:a16="http://schemas.microsoft.com/office/drawing/2014/main" val="3728096409"/>
                    </a:ext>
                  </a:extLst>
                </a:gridCol>
                <a:gridCol w="283741">
                  <a:extLst>
                    <a:ext uri="{9D8B030D-6E8A-4147-A177-3AD203B41FA5}">
                      <a16:colId xmlns:a16="http://schemas.microsoft.com/office/drawing/2014/main" val="3125137027"/>
                    </a:ext>
                  </a:extLst>
                </a:gridCol>
                <a:gridCol w="2973601">
                  <a:extLst>
                    <a:ext uri="{9D8B030D-6E8A-4147-A177-3AD203B41FA5}">
                      <a16:colId xmlns:a16="http://schemas.microsoft.com/office/drawing/2014/main" val="3474898188"/>
                    </a:ext>
                  </a:extLst>
                </a:gridCol>
                <a:gridCol w="760424">
                  <a:extLst>
                    <a:ext uri="{9D8B030D-6E8A-4147-A177-3AD203B41FA5}">
                      <a16:colId xmlns:a16="http://schemas.microsoft.com/office/drawing/2014/main" val="3612211981"/>
                    </a:ext>
                  </a:extLst>
                </a:gridCol>
                <a:gridCol w="760424">
                  <a:extLst>
                    <a:ext uri="{9D8B030D-6E8A-4147-A177-3AD203B41FA5}">
                      <a16:colId xmlns:a16="http://schemas.microsoft.com/office/drawing/2014/main" val="3985879933"/>
                    </a:ext>
                  </a:extLst>
                </a:gridCol>
                <a:gridCol w="760424">
                  <a:extLst>
                    <a:ext uri="{9D8B030D-6E8A-4147-A177-3AD203B41FA5}">
                      <a16:colId xmlns:a16="http://schemas.microsoft.com/office/drawing/2014/main" val="3517729237"/>
                    </a:ext>
                  </a:extLst>
                </a:gridCol>
                <a:gridCol w="680977">
                  <a:extLst>
                    <a:ext uri="{9D8B030D-6E8A-4147-A177-3AD203B41FA5}">
                      <a16:colId xmlns:a16="http://schemas.microsoft.com/office/drawing/2014/main" val="2470538617"/>
                    </a:ext>
                  </a:extLst>
                </a:gridCol>
                <a:gridCol w="692327">
                  <a:extLst>
                    <a:ext uri="{9D8B030D-6E8A-4147-A177-3AD203B41FA5}">
                      <a16:colId xmlns:a16="http://schemas.microsoft.com/office/drawing/2014/main" val="2319188138"/>
                    </a:ext>
                  </a:extLst>
                </a:gridCol>
                <a:gridCol w="692327">
                  <a:extLst>
                    <a:ext uri="{9D8B030D-6E8A-4147-A177-3AD203B41FA5}">
                      <a16:colId xmlns:a16="http://schemas.microsoft.com/office/drawing/2014/main" val="916527153"/>
                    </a:ext>
                  </a:extLst>
                </a:gridCol>
              </a:tblGrid>
              <a:tr h="170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642361"/>
                  </a:ext>
                </a:extLst>
              </a:tr>
              <a:tr h="272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78061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8.909.719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-144.366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2.873.121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208104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77325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12964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7.644.278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2.440.157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75042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2.440.157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77389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602071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259350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508.058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38784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1.193.753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660.445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966035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494.838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35344"/>
                  </a:ext>
                </a:extLst>
              </a:tr>
              <a:tr h="16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863544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62078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78291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71053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045588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442.675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97006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22152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191322"/>
                  </a:ext>
                </a:extLst>
              </a:tr>
              <a:tr h="17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1797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1101CC9-8E09-44CA-A455-72C7355B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3CF803-95E5-4C80-9D6A-151A8E035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064054"/>
              </p:ext>
            </p:extLst>
          </p:nvPr>
        </p:nvGraphicFramePr>
        <p:xfrm>
          <a:off x="449800" y="1916832"/>
          <a:ext cx="8082636" cy="2880317"/>
        </p:xfrm>
        <a:graphic>
          <a:graphicData uri="http://schemas.openxmlformats.org/drawingml/2006/table">
            <a:tbl>
              <a:tblPr/>
              <a:tblGrid>
                <a:gridCol w="280647">
                  <a:extLst>
                    <a:ext uri="{9D8B030D-6E8A-4147-A177-3AD203B41FA5}">
                      <a16:colId xmlns:a16="http://schemas.microsoft.com/office/drawing/2014/main" val="602408175"/>
                    </a:ext>
                  </a:extLst>
                </a:gridCol>
                <a:gridCol w="280647">
                  <a:extLst>
                    <a:ext uri="{9D8B030D-6E8A-4147-A177-3AD203B41FA5}">
                      <a16:colId xmlns:a16="http://schemas.microsoft.com/office/drawing/2014/main" val="2716619894"/>
                    </a:ext>
                  </a:extLst>
                </a:gridCol>
                <a:gridCol w="280647">
                  <a:extLst>
                    <a:ext uri="{9D8B030D-6E8A-4147-A177-3AD203B41FA5}">
                      <a16:colId xmlns:a16="http://schemas.microsoft.com/office/drawing/2014/main" val="4076251273"/>
                    </a:ext>
                  </a:extLst>
                </a:gridCol>
                <a:gridCol w="2941182">
                  <a:extLst>
                    <a:ext uri="{9D8B030D-6E8A-4147-A177-3AD203B41FA5}">
                      <a16:colId xmlns:a16="http://schemas.microsoft.com/office/drawing/2014/main" val="2072012141"/>
                    </a:ext>
                  </a:extLst>
                </a:gridCol>
                <a:gridCol w="752134">
                  <a:extLst>
                    <a:ext uri="{9D8B030D-6E8A-4147-A177-3AD203B41FA5}">
                      <a16:colId xmlns:a16="http://schemas.microsoft.com/office/drawing/2014/main" val="3230390038"/>
                    </a:ext>
                  </a:extLst>
                </a:gridCol>
                <a:gridCol w="752134">
                  <a:extLst>
                    <a:ext uri="{9D8B030D-6E8A-4147-A177-3AD203B41FA5}">
                      <a16:colId xmlns:a16="http://schemas.microsoft.com/office/drawing/2014/main" val="764641321"/>
                    </a:ext>
                  </a:extLst>
                </a:gridCol>
                <a:gridCol w="752134">
                  <a:extLst>
                    <a:ext uri="{9D8B030D-6E8A-4147-A177-3AD203B41FA5}">
                      <a16:colId xmlns:a16="http://schemas.microsoft.com/office/drawing/2014/main" val="1951723118"/>
                    </a:ext>
                  </a:extLst>
                </a:gridCol>
                <a:gridCol w="673553">
                  <a:extLst>
                    <a:ext uri="{9D8B030D-6E8A-4147-A177-3AD203B41FA5}">
                      <a16:colId xmlns:a16="http://schemas.microsoft.com/office/drawing/2014/main" val="895125023"/>
                    </a:ext>
                  </a:extLst>
                </a:gridCol>
                <a:gridCol w="684779">
                  <a:extLst>
                    <a:ext uri="{9D8B030D-6E8A-4147-A177-3AD203B41FA5}">
                      <a16:colId xmlns:a16="http://schemas.microsoft.com/office/drawing/2014/main" val="2348263328"/>
                    </a:ext>
                  </a:extLst>
                </a:gridCol>
                <a:gridCol w="684779">
                  <a:extLst>
                    <a:ext uri="{9D8B030D-6E8A-4147-A177-3AD203B41FA5}">
                      <a16:colId xmlns:a16="http://schemas.microsoft.com/office/drawing/2014/main" val="2354829194"/>
                    </a:ext>
                  </a:extLst>
                </a:gridCol>
              </a:tblGrid>
              <a:tr h="173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503609"/>
                  </a:ext>
                </a:extLst>
              </a:tr>
              <a:tr h="277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794784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2.748.443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10549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600286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23530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2.701.330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25611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2.701.330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81840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71620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86148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9101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581.908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27269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02813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204097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662939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877476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32691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CFA9EB4-71F0-441D-958C-3AF010BCA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5811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E9D9E6-D5E7-4A17-B5D4-465C1C232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175"/>
              </p:ext>
            </p:extLst>
          </p:nvPr>
        </p:nvGraphicFramePr>
        <p:xfrm>
          <a:off x="424648" y="1868116"/>
          <a:ext cx="8191175" cy="2424974"/>
        </p:xfrm>
        <a:graphic>
          <a:graphicData uri="http://schemas.openxmlformats.org/drawingml/2006/table">
            <a:tbl>
              <a:tblPr/>
              <a:tblGrid>
                <a:gridCol w="284416">
                  <a:extLst>
                    <a:ext uri="{9D8B030D-6E8A-4147-A177-3AD203B41FA5}">
                      <a16:colId xmlns:a16="http://schemas.microsoft.com/office/drawing/2014/main" val="1885440315"/>
                    </a:ext>
                  </a:extLst>
                </a:gridCol>
                <a:gridCol w="284416">
                  <a:extLst>
                    <a:ext uri="{9D8B030D-6E8A-4147-A177-3AD203B41FA5}">
                      <a16:colId xmlns:a16="http://schemas.microsoft.com/office/drawing/2014/main" val="2653547880"/>
                    </a:ext>
                  </a:extLst>
                </a:gridCol>
                <a:gridCol w="284416">
                  <a:extLst>
                    <a:ext uri="{9D8B030D-6E8A-4147-A177-3AD203B41FA5}">
                      <a16:colId xmlns:a16="http://schemas.microsoft.com/office/drawing/2014/main" val="4159138448"/>
                    </a:ext>
                  </a:extLst>
                </a:gridCol>
                <a:gridCol w="2980677">
                  <a:extLst>
                    <a:ext uri="{9D8B030D-6E8A-4147-A177-3AD203B41FA5}">
                      <a16:colId xmlns:a16="http://schemas.microsoft.com/office/drawing/2014/main" val="3619790989"/>
                    </a:ext>
                  </a:extLst>
                </a:gridCol>
                <a:gridCol w="762234">
                  <a:extLst>
                    <a:ext uri="{9D8B030D-6E8A-4147-A177-3AD203B41FA5}">
                      <a16:colId xmlns:a16="http://schemas.microsoft.com/office/drawing/2014/main" val="4152576445"/>
                    </a:ext>
                  </a:extLst>
                </a:gridCol>
                <a:gridCol w="762234">
                  <a:extLst>
                    <a:ext uri="{9D8B030D-6E8A-4147-A177-3AD203B41FA5}">
                      <a16:colId xmlns:a16="http://schemas.microsoft.com/office/drawing/2014/main" val="818953632"/>
                    </a:ext>
                  </a:extLst>
                </a:gridCol>
                <a:gridCol w="762234">
                  <a:extLst>
                    <a:ext uri="{9D8B030D-6E8A-4147-A177-3AD203B41FA5}">
                      <a16:colId xmlns:a16="http://schemas.microsoft.com/office/drawing/2014/main" val="1416030817"/>
                    </a:ext>
                  </a:extLst>
                </a:gridCol>
                <a:gridCol w="682598">
                  <a:extLst>
                    <a:ext uri="{9D8B030D-6E8A-4147-A177-3AD203B41FA5}">
                      <a16:colId xmlns:a16="http://schemas.microsoft.com/office/drawing/2014/main" val="2600568190"/>
                    </a:ext>
                  </a:extLst>
                </a:gridCol>
                <a:gridCol w="693975">
                  <a:extLst>
                    <a:ext uri="{9D8B030D-6E8A-4147-A177-3AD203B41FA5}">
                      <a16:colId xmlns:a16="http://schemas.microsoft.com/office/drawing/2014/main" val="3381140447"/>
                    </a:ext>
                  </a:extLst>
                </a:gridCol>
                <a:gridCol w="693975">
                  <a:extLst>
                    <a:ext uri="{9D8B030D-6E8A-4147-A177-3AD203B41FA5}">
                      <a16:colId xmlns:a16="http://schemas.microsoft.com/office/drawing/2014/main" val="3266762574"/>
                    </a:ext>
                  </a:extLst>
                </a:gridCol>
              </a:tblGrid>
              <a:tr h="166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45226"/>
                  </a:ext>
                </a:extLst>
              </a:tr>
              <a:tr h="265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5448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21.541.124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14.451.416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12882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14.588.305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379.020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8.808.051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569330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6.089.054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-104.290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2.419.537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011108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41920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672483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90328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58729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308557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3.001.893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392676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28051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539885"/>
                  </a:ext>
                </a:extLst>
              </a:tr>
              <a:tr h="16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2.982.586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558742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6147551-7AC9-4213-A950-343597A8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01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431C7C5-549A-4375-B655-F760FAF32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114012"/>
              </p:ext>
            </p:extLst>
          </p:nvPr>
        </p:nvGraphicFramePr>
        <p:xfrm>
          <a:off x="417776" y="1788916"/>
          <a:ext cx="8114665" cy="4473363"/>
        </p:xfrm>
        <a:graphic>
          <a:graphicData uri="http://schemas.openxmlformats.org/drawingml/2006/table">
            <a:tbl>
              <a:tblPr/>
              <a:tblGrid>
                <a:gridCol w="281760">
                  <a:extLst>
                    <a:ext uri="{9D8B030D-6E8A-4147-A177-3AD203B41FA5}">
                      <a16:colId xmlns:a16="http://schemas.microsoft.com/office/drawing/2014/main" val="1914872324"/>
                    </a:ext>
                  </a:extLst>
                </a:gridCol>
                <a:gridCol w="281760">
                  <a:extLst>
                    <a:ext uri="{9D8B030D-6E8A-4147-A177-3AD203B41FA5}">
                      <a16:colId xmlns:a16="http://schemas.microsoft.com/office/drawing/2014/main" val="2377508878"/>
                    </a:ext>
                  </a:extLst>
                </a:gridCol>
                <a:gridCol w="281760">
                  <a:extLst>
                    <a:ext uri="{9D8B030D-6E8A-4147-A177-3AD203B41FA5}">
                      <a16:colId xmlns:a16="http://schemas.microsoft.com/office/drawing/2014/main" val="936963198"/>
                    </a:ext>
                  </a:extLst>
                </a:gridCol>
                <a:gridCol w="2952835">
                  <a:extLst>
                    <a:ext uri="{9D8B030D-6E8A-4147-A177-3AD203B41FA5}">
                      <a16:colId xmlns:a16="http://schemas.microsoft.com/office/drawing/2014/main" val="1987013793"/>
                    </a:ext>
                  </a:extLst>
                </a:gridCol>
                <a:gridCol w="755114">
                  <a:extLst>
                    <a:ext uri="{9D8B030D-6E8A-4147-A177-3AD203B41FA5}">
                      <a16:colId xmlns:a16="http://schemas.microsoft.com/office/drawing/2014/main" val="2943040789"/>
                    </a:ext>
                  </a:extLst>
                </a:gridCol>
                <a:gridCol w="755114">
                  <a:extLst>
                    <a:ext uri="{9D8B030D-6E8A-4147-A177-3AD203B41FA5}">
                      <a16:colId xmlns:a16="http://schemas.microsoft.com/office/drawing/2014/main" val="254829464"/>
                    </a:ext>
                  </a:extLst>
                </a:gridCol>
                <a:gridCol w="755114">
                  <a:extLst>
                    <a:ext uri="{9D8B030D-6E8A-4147-A177-3AD203B41FA5}">
                      <a16:colId xmlns:a16="http://schemas.microsoft.com/office/drawing/2014/main" val="1157941560"/>
                    </a:ext>
                  </a:extLst>
                </a:gridCol>
                <a:gridCol w="676222">
                  <a:extLst>
                    <a:ext uri="{9D8B030D-6E8A-4147-A177-3AD203B41FA5}">
                      <a16:colId xmlns:a16="http://schemas.microsoft.com/office/drawing/2014/main" val="3590555010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1501972085"/>
                    </a:ext>
                  </a:extLst>
                </a:gridCol>
                <a:gridCol w="687493">
                  <a:extLst>
                    <a:ext uri="{9D8B030D-6E8A-4147-A177-3AD203B41FA5}">
                      <a16:colId xmlns:a16="http://schemas.microsoft.com/office/drawing/2014/main" val="2815312669"/>
                    </a:ext>
                  </a:extLst>
                </a:gridCol>
              </a:tblGrid>
              <a:tr h="170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191397"/>
                  </a:ext>
                </a:extLst>
              </a:tr>
              <a:tr h="273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65938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191.656.888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122.940.933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944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162.954.787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98.410.820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228170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16.644.444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10.513.896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4410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4.979.325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121448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4.979.325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941790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07236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88678"/>
                  </a:ext>
                </a:extLst>
              </a:tr>
              <a:tr h="273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26976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43515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90199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85830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749708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118597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3.109.708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861491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1.684.064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97209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19921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30311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292894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1.024.193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27655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99446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21505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5.908.135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42617"/>
                  </a:ext>
                </a:extLst>
              </a:tr>
              <a:tr h="17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5.908.135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86144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ABEDFE5-79FA-4448-B026-968A9C03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C84FE4-F599-4C84-894C-1CDB5A752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90370"/>
              </p:ext>
            </p:extLst>
          </p:nvPr>
        </p:nvGraphicFramePr>
        <p:xfrm>
          <a:off x="414335" y="1911742"/>
          <a:ext cx="8210796" cy="2885412"/>
        </p:xfrm>
        <a:graphic>
          <a:graphicData uri="http://schemas.openxmlformats.org/drawingml/2006/table">
            <a:tbl>
              <a:tblPr/>
              <a:tblGrid>
                <a:gridCol w="285097">
                  <a:extLst>
                    <a:ext uri="{9D8B030D-6E8A-4147-A177-3AD203B41FA5}">
                      <a16:colId xmlns:a16="http://schemas.microsoft.com/office/drawing/2014/main" val="1581758870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1866742690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448078544"/>
                    </a:ext>
                  </a:extLst>
                </a:gridCol>
                <a:gridCol w="2987818">
                  <a:extLst>
                    <a:ext uri="{9D8B030D-6E8A-4147-A177-3AD203B41FA5}">
                      <a16:colId xmlns:a16="http://schemas.microsoft.com/office/drawing/2014/main" val="1418044150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38197038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295485971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082369937"/>
                    </a:ext>
                  </a:extLst>
                </a:gridCol>
                <a:gridCol w="684233">
                  <a:extLst>
                    <a:ext uri="{9D8B030D-6E8A-4147-A177-3AD203B41FA5}">
                      <a16:colId xmlns:a16="http://schemas.microsoft.com/office/drawing/2014/main" val="3543440247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1476504712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2509183705"/>
                    </a:ext>
                  </a:extLst>
                </a:gridCol>
              </a:tblGrid>
              <a:tr h="173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949362"/>
                  </a:ext>
                </a:extLst>
              </a:tr>
              <a:tr h="278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69871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73.150.441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2.752.558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40.414.170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553258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56.249.701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-1.786.454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32.237.650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324979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8.886.250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-291.522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3.424.916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0827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895279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1.787.424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34066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212.867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4407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23340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69088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202.736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57797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82968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40253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89142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7482"/>
                  </a:ext>
                </a:extLst>
              </a:tr>
              <a:tr h="173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845604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3C4BC9-0E6A-47BD-A668-DE33CFD8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456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314D111-C691-49BF-BEC2-129CFA645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9462"/>
              </p:ext>
            </p:extLst>
          </p:nvPr>
        </p:nvGraphicFramePr>
        <p:xfrm>
          <a:off x="416656" y="1935038"/>
          <a:ext cx="8199170" cy="2574082"/>
        </p:xfrm>
        <a:graphic>
          <a:graphicData uri="http://schemas.openxmlformats.org/drawingml/2006/table">
            <a:tbl>
              <a:tblPr/>
              <a:tblGrid>
                <a:gridCol w="284694">
                  <a:extLst>
                    <a:ext uri="{9D8B030D-6E8A-4147-A177-3AD203B41FA5}">
                      <a16:colId xmlns:a16="http://schemas.microsoft.com/office/drawing/2014/main" val="2283008314"/>
                    </a:ext>
                  </a:extLst>
                </a:gridCol>
                <a:gridCol w="284694">
                  <a:extLst>
                    <a:ext uri="{9D8B030D-6E8A-4147-A177-3AD203B41FA5}">
                      <a16:colId xmlns:a16="http://schemas.microsoft.com/office/drawing/2014/main" val="3007158806"/>
                    </a:ext>
                  </a:extLst>
                </a:gridCol>
                <a:gridCol w="284694">
                  <a:extLst>
                    <a:ext uri="{9D8B030D-6E8A-4147-A177-3AD203B41FA5}">
                      <a16:colId xmlns:a16="http://schemas.microsoft.com/office/drawing/2014/main" val="692780193"/>
                    </a:ext>
                  </a:extLst>
                </a:gridCol>
                <a:gridCol w="2983586">
                  <a:extLst>
                    <a:ext uri="{9D8B030D-6E8A-4147-A177-3AD203B41FA5}">
                      <a16:colId xmlns:a16="http://schemas.microsoft.com/office/drawing/2014/main" val="811063935"/>
                    </a:ext>
                  </a:extLst>
                </a:gridCol>
                <a:gridCol w="762978">
                  <a:extLst>
                    <a:ext uri="{9D8B030D-6E8A-4147-A177-3AD203B41FA5}">
                      <a16:colId xmlns:a16="http://schemas.microsoft.com/office/drawing/2014/main" val="877028499"/>
                    </a:ext>
                  </a:extLst>
                </a:gridCol>
                <a:gridCol w="762978">
                  <a:extLst>
                    <a:ext uri="{9D8B030D-6E8A-4147-A177-3AD203B41FA5}">
                      <a16:colId xmlns:a16="http://schemas.microsoft.com/office/drawing/2014/main" val="762722508"/>
                    </a:ext>
                  </a:extLst>
                </a:gridCol>
                <a:gridCol w="762978">
                  <a:extLst>
                    <a:ext uri="{9D8B030D-6E8A-4147-A177-3AD203B41FA5}">
                      <a16:colId xmlns:a16="http://schemas.microsoft.com/office/drawing/2014/main" val="501350233"/>
                    </a:ext>
                  </a:extLst>
                </a:gridCol>
                <a:gridCol w="683264">
                  <a:extLst>
                    <a:ext uri="{9D8B030D-6E8A-4147-A177-3AD203B41FA5}">
                      <a16:colId xmlns:a16="http://schemas.microsoft.com/office/drawing/2014/main" val="1474570132"/>
                    </a:ext>
                  </a:extLst>
                </a:gridCol>
                <a:gridCol w="694652">
                  <a:extLst>
                    <a:ext uri="{9D8B030D-6E8A-4147-A177-3AD203B41FA5}">
                      <a16:colId xmlns:a16="http://schemas.microsoft.com/office/drawing/2014/main" val="395603080"/>
                    </a:ext>
                  </a:extLst>
                </a:gridCol>
                <a:gridCol w="694652">
                  <a:extLst>
                    <a:ext uri="{9D8B030D-6E8A-4147-A177-3AD203B41FA5}">
                      <a16:colId xmlns:a16="http://schemas.microsoft.com/office/drawing/2014/main" val="3284383817"/>
                    </a:ext>
                  </a:extLst>
                </a:gridCol>
              </a:tblGrid>
              <a:tr h="176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70376"/>
                  </a:ext>
                </a:extLst>
              </a:tr>
              <a:tr h="282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77224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36.471.210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186139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28.893.214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009518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4.544.451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16733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43596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84003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854.209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59620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633903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934065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71354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3.084.725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-81.158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03213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808127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93338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EE9582B-17C4-40AA-BA61-DBA93770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244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97EF9D-6DBB-4EDA-8ADB-76C931610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03255"/>
              </p:ext>
            </p:extLst>
          </p:nvPr>
        </p:nvGraphicFramePr>
        <p:xfrm>
          <a:off x="420552" y="1920188"/>
          <a:ext cx="8195270" cy="2876963"/>
        </p:xfrm>
        <a:graphic>
          <a:graphicData uri="http://schemas.openxmlformats.org/drawingml/2006/table">
            <a:tbl>
              <a:tblPr/>
              <a:tblGrid>
                <a:gridCol w="284558">
                  <a:extLst>
                    <a:ext uri="{9D8B030D-6E8A-4147-A177-3AD203B41FA5}">
                      <a16:colId xmlns:a16="http://schemas.microsoft.com/office/drawing/2014/main" val="4032550618"/>
                    </a:ext>
                  </a:extLst>
                </a:gridCol>
                <a:gridCol w="284558">
                  <a:extLst>
                    <a:ext uri="{9D8B030D-6E8A-4147-A177-3AD203B41FA5}">
                      <a16:colId xmlns:a16="http://schemas.microsoft.com/office/drawing/2014/main" val="429765856"/>
                    </a:ext>
                  </a:extLst>
                </a:gridCol>
                <a:gridCol w="284558">
                  <a:extLst>
                    <a:ext uri="{9D8B030D-6E8A-4147-A177-3AD203B41FA5}">
                      <a16:colId xmlns:a16="http://schemas.microsoft.com/office/drawing/2014/main" val="1864054727"/>
                    </a:ext>
                  </a:extLst>
                </a:gridCol>
                <a:gridCol w="2982168">
                  <a:extLst>
                    <a:ext uri="{9D8B030D-6E8A-4147-A177-3AD203B41FA5}">
                      <a16:colId xmlns:a16="http://schemas.microsoft.com/office/drawing/2014/main" val="3140139877"/>
                    </a:ext>
                  </a:extLst>
                </a:gridCol>
                <a:gridCol w="762615">
                  <a:extLst>
                    <a:ext uri="{9D8B030D-6E8A-4147-A177-3AD203B41FA5}">
                      <a16:colId xmlns:a16="http://schemas.microsoft.com/office/drawing/2014/main" val="3985493817"/>
                    </a:ext>
                  </a:extLst>
                </a:gridCol>
                <a:gridCol w="762615">
                  <a:extLst>
                    <a:ext uri="{9D8B030D-6E8A-4147-A177-3AD203B41FA5}">
                      <a16:colId xmlns:a16="http://schemas.microsoft.com/office/drawing/2014/main" val="3799653494"/>
                    </a:ext>
                  </a:extLst>
                </a:gridCol>
                <a:gridCol w="762615">
                  <a:extLst>
                    <a:ext uri="{9D8B030D-6E8A-4147-A177-3AD203B41FA5}">
                      <a16:colId xmlns:a16="http://schemas.microsoft.com/office/drawing/2014/main" val="520943360"/>
                    </a:ext>
                  </a:extLst>
                </a:gridCol>
                <a:gridCol w="682939">
                  <a:extLst>
                    <a:ext uri="{9D8B030D-6E8A-4147-A177-3AD203B41FA5}">
                      <a16:colId xmlns:a16="http://schemas.microsoft.com/office/drawing/2014/main" val="3110221416"/>
                    </a:ext>
                  </a:extLst>
                </a:gridCol>
                <a:gridCol w="694322">
                  <a:extLst>
                    <a:ext uri="{9D8B030D-6E8A-4147-A177-3AD203B41FA5}">
                      <a16:colId xmlns:a16="http://schemas.microsoft.com/office/drawing/2014/main" val="2479561504"/>
                    </a:ext>
                  </a:extLst>
                </a:gridCol>
                <a:gridCol w="694322">
                  <a:extLst>
                    <a:ext uri="{9D8B030D-6E8A-4147-A177-3AD203B41FA5}">
                      <a16:colId xmlns:a16="http://schemas.microsoft.com/office/drawing/2014/main" val="1144775325"/>
                    </a:ext>
                  </a:extLst>
                </a:gridCol>
              </a:tblGrid>
              <a:tr h="1733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47087"/>
                  </a:ext>
                </a:extLst>
              </a:tr>
              <a:tr h="277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79616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10.273.506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4.161.200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702339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2.248.029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23233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1.103.179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824994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3822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436.396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73611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254.664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92654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37209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913815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673374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05561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41803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179.609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106164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09913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72503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BC4A89F-5B74-4C2E-9390-52C40800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960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52377C-A9BF-4030-BAD6-4FA2DFA9C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57406"/>
              </p:ext>
            </p:extLst>
          </p:nvPr>
        </p:nvGraphicFramePr>
        <p:xfrm>
          <a:off x="439520" y="1932414"/>
          <a:ext cx="8176305" cy="2864745"/>
        </p:xfrm>
        <a:graphic>
          <a:graphicData uri="http://schemas.openxmlformats.org/drawingml/2006/table">
            <a:tbl>
              <a:tblPr/>
              <a:tblGrid>
                <a:gridCol w="283506">
                  <a:extLst>
                    <a:ext uri="{9D8B030D-6E8A-4147-A177-3AD203B41FA5}">
                      <a16:colId xmlns:a16="http://schemas.microsoft.com/office/drawing/2014/main" val="3322820100"/>
                    </a:ext>
                  </a:extLst>
                </a:gridCol>
                <a:gridCol w="283506">
                  <a:extLst>
                    <a:ext uri="{9D8B030D-6E8A-4147-A177-3AD203B41FA5}">
                      <a16:colId xmlns:a16="http://schemas.microsoft.com/office/drawing/2014/main" val="676450752"/>
                    </a:ext>
                  </a:extLst>
                </a:gridCol>
                <a:gridCol w="283506">
                  <a:extLst>
                    <a:ext uri="{9D8B030D-6E8A-4147-A177-3AD203B41FA5}">
                      <a16:colId xmlns:a16="http://schemas.microsoft.com/office/drawing/2014/main" val="4270537782"/>
                    </a:ext>
                  </a:extLst>
                </a:gridCol>
                <a:gridCol w="2982481">
                  <a:extLst>
                    <a:ext uri="{9D8B030D-6E8A-4147-A177-3AD203B41FA5}">
                      <a16:colId xmlns:a16="http://schemas.microsoft.com/office/drawing/2014/main" val="501691226"/>
                    </a:ext>
                  </a:extLst>
                </a:gridCol>
                <a:gridCol w="759795">
                  <a:extLst>
                    <a:ext uri="{9D8B030D-6E8A-4147-A177-3AD203B41FA5}">
                      <a16:colId xmlns:a16="http://schemas.microsoft.com/office/drawing/2014/main" val="1978326518"/>
                    </a:ext>
                  </a:extLst>
                </a:gridCol>
                <a:gridCol w="759795">
                  <a:extLst>
                    <a:ext uri="{9D8B030D-6E8A-4147-A177-3AD203B41FA5}">
                      <a16:colId xmlns:a16="http://schemas.microsoft.com/office/drawing/2014/main" val="1667578424"/>
                    </a:ext>
                  </a:extLst>
                </a:gridCol>
                <a:gridCol w="759795">
                  <a:extLst>
                    <a:ext uri="{9D8B030D-6E8A-4147-A177-3AD203B41FA5}">
                      <a16:colId xmlns:a16="http://schemas.microsoft.com/office/drawing/2014/main" val="220286350"/>
                    </a:ext>
                  </a:extLst>
                </a:gridCol>
                <a:gridCol w="680413">
                  <a:extLst>
                    <a:ext uri="{9D8B030D-6E8A-4147-A177-3AD203B41FA5}">
                      <a16:colId xmlns:a16="http://schemas.microsoft.com/office/drawing/2014/main" val="2692912986"/>
                    </a:ext>
                  </a:extLst>
                </a:gridCol>
                <a:gridCol w="691754">
                  <a:extLst>
                    <a:ext uri="{9D8B030D-6E8A-4147-A177-3AD203B41FA5}">
                      <a16:colId xmlns:a16="http://schemas.microsoft.com/office/drawing/2014/main" val="1255482255"/>
                    </a:ext>
                  </a:extLst>
                </a:gridCol>
                <a:gridCol w="691754">
                  <a:extLst>
                    <a:ext uri="{9D8B030D-6E8A-4147-A177-3AD203B41FA5}">
                      <a16:colId xmlns:a16="http://schemas.microsoft.com/office/drawing/2014/main" val="3269389785"/>
                    </a:ext>
                  </a:extLst>
                </a:gridCol>
              </a:tblGrid>
              <a:tr h="172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12258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871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6495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19964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528344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1183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33571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47748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917049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284966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29686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9708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035293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93410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46165"/>
                  </a:ext>
                </a:extLst>
              </a:tr>
              <a:tr h="172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17991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08. PROGRAMA 01: SUPERINTENDENCIA DE VALORES Y SEGUROS</a:t>
            </a:r>
          </a:p>
        </p:txBody>
      </p:sp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679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750097C-6533-46BB-985B-1168CE98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E18DB1-B4E5-404A-985B-164378EDB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20918"/>
              </p:ext>
            </p:extLst>
          </p:nvPr>
        </p:nvGraphicFramePr>
        <p:xfrm>
          <a:off x="414336" y="1916832"/>
          <a:ext cx="8201489" cy="3312362"/>
        </p:xfrm>
        <a:graphic>
          <a:graphicData uri="http://schemas.openxmlformats.org/drawingml/2006/table">
            <a:tbl>
              <a:tblPr/>
              <a:tblGrid>
                <a:gridCol w="284774">
                  <a:extLst>
                    <a:ext uri="{9D8B030D-6E8A-4147-A177-3AD203B41FA5}">
                      <a16:colId xmlns:a16="http://schemas.microsoft.com/office/drawing/2014/main" val="1587462677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2274697420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2602734732"/>
                    </a:ext>
                  </a:extLst>
                </a:gridCol>
                <a:gridCol w="2984430">
                  <a:extLst>
                    <a:ext uri="{9D8B030D-6E8A-4147-A177-3AD203B41FA5}">
                      <a16:colId xmlns:a16="http://schemas.microsoft.com/office/drawing/2014/main" val="2214679770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321770809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4205083850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4108598154"/>
                    </a:ext>
                  </a:extLst>
                </a:gridCol>
                <a:gridCol w="683457">
                  <a:extLst>
                    <a:ext uri="{9D8B030D-6E8A-4147-A177-3AD203B41FA5}">
                      <a16:colId xmlns:a16="http://schemas.microsoft.com/office/drawing/2014/main" val="553740664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1703171694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2629956108"/>
                    </a:ext>
                  </a:extLst>
                </a:gridCol>
              </a:tblGrid>
              <a:tr h="1689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91381"/>
                  </a:ext>
                </a:extLst>
              </a:tr>
              <a:tr h="270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07022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27.855.800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77231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6.553.807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65554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1.800.314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75703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58164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35801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568445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559863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838237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53127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99495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171159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14490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978581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597015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259326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80516"/>
                  </a:ext>
                </a:extLst>
              </a:tr>
              <a:tr h="16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61906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11A0B02-1E78-43F6-B177-A0ED989C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709" y="42210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391C7C-C9AE-4A6C-8C03-A5BE507B0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81313"/>
              </p:ext>
            </p:extLst>
          </p:nvPr>
        </p:nvGraphicFramePr>
        <p:xfrm>
          <a:off x="417792" y="1873836"/>
          <a:ext cx="8198031" cy="2059221"/>
        </p:xfrm>
        <a:graphic>
          <a:graphicData uri="http://schemas.openxmlformats.org/drawingml/2006/table">
            <a:tbl>
              <a:tblPr/>
              <a:tblGrid>
                <a:gridCol w="284654">
                  <a:extLst>
                    <a:ext uri="{9D8B030D-6E8A-4147-A177-3AD203B41FA5}">
                      <a16:colId xmlns:a16="http://schemas.microsoft.com/office/drawing/2014/main" val="2663815040"/>
                    </a:ext>
                  </a:extLst>
                </a:gridCol>
                <a:gridCol w="284654">
                  <a:extLst>
                    <a:ext uri="{9D8B030D-6E8A-4147-A177-3AD203B41FA5}">
                      <a16:colId xmlns:a16="http://schemas.microsoft.com/office/drawing/2014/main" val="1323625615"/>
                    </a:ext>
                  </a:extLst>
                </a:gridCol>
                <a:gridCol w="284654">
                  <a:extLst>
                    <a:ext uri="{9D8B030D-6E8A-4147-A177-3AD203B41FA5}">
                      <a16:colId xmlns:a16="http://schemas.microsoft.com/office/drawing/2014/main" val="2209004370"/>
                    </a:ext>
                  </a:extLst>
                </a:gridCol>
                <a:gridCol w="2983172">
                  <a:extLst>
                    <a:ext uri="{9D8B030D-6E8A-4147-A177-3AD203B41FA5}">
                      <a16:colId xmlns:a16="http://schemas.microsoft.com/office/drawing/2014/main" val="1423037296"/>
                    </a:ext>
                  </a:extLst>
                </a:gridCol>
                <a:gridCol w="762872">
                  <a:extLst>
                    <a:ext uri="{9D8B030D-6E8A-4147-A177-3AD203B41FA5}">
                      <a16:colId xmlns:a16="http://schemas.microsoft.com/office/drawing/2014/main" val="1771591678"/>
                    </a:ext>
                  </a:extLst>
                </a:gridCol>
                <a:gridCol w="762872">
                  <a:extLst>
                    <a:ext uri="{9D8B030D-6E8A-4147-A177-3AD203B41FA5}">
                      <a16:colId xmlns:a16="http://schemas.microsoft.com/office/drawing/2014/main" val="815509924"/>
                    </a:ext>
                  </a:extLst>
                </a:gridCol>
                <a:gridCol w="762872">
                  <a:extLst>
                    <a:ext uri="{9D8B030D-6E8A-4147-A177-3AD203B41FA5}">
                      <a16:colId xmlns:a16="http://schemas.microsoft.com/office/drawing/2014/main" val="2737434245"/>
                    </a:ext>
                  </a:extLst>
                </a:gridCol>
                <a:gridCol w="683169">
                  <a:extLst>
                    <a:ext uri="{9D8B030D-6E8A-4147-A177-3AD203B41FA5}">
                      <a16:colId xmlns:a16="http://schemas.microsoft.com/office/drawing/2014/main" val="720787879"/>
                    </a:ext>
                  </a:extLst>
                </a:gridCol>
                <a:gridCol w="694556">
                  <a:extLst>
                    <a:ext uri="{9D8B030D-6E8A-4147-A177-3AD203B41FA5}">
                      <a16:colId xmlns:a16="http://schemas.microsoft.com/office/drawing/2014/main" val="3591068189"/>
                    </a:ext>
                  </a:extLst>
                </a:gridCol>
                <a:gridCol w="694556">
                  <a:extLst>
                    <a:ext uri="{9D8B030D-6E8A-4147-A177-3AD203B41FA5}">
                      <a16:colId xmlns:a16="http://schemas.microsoft.com/office/drawing/2014/main" val="1200779397"/>
                    </a:ext>
                  </a:extLst>
                </a:gridCol>
              </a:tblGrid>
              <a:tr h="177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222728"/>
                  </a:ext>
                </a:extLst>
              </a:tr>
              <a:tr h="284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911598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4.910.083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62460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3.039.742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03763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700458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32917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08063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25873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105413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33895"/>
                  </a:ext>
                </a:extLst>
              </a:tr>
              <a:tr h="177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10418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5892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junio ascendió a </a:t>
            </a:r>
            <a:r>
              <a:rPr lang="es-CL" sz="1400" b="1" dirty="0">
                <a:latin typeface="+mn-lt"/>
              </a:rPr>
              <a:t>$57.082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11,4%</a:t>
            </a:r>
            <a:r>
              <a:rPr lang="es-CL" sz="1400" dirty="0">
                <a:latin typeface="+mn-lt"/>
              </a:rPr>
              <a:t> respecto al presupuesto inicial, erogación levemente mayor a la registrada a igual mes del año 2017 (10,7%), aunque mayor en 2,8 puntos porcentuales respecto al gasto acumulado a igual periodo del año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A nivel consolidado, el presupuesto vigente considera modificaciones por </a:t>
            </a:r>
            <a:r>
              <a:rPr lang="es-CL" sz="1400" b="1" dirty="0">
                <a:latin typeface="+mn-lt"/>
              </a:rPr>
              <a:t>$11.283 millones</a:t>
            </a:r>
            <a:r>
              <a:rPr lang="es-CL" sz="1400" dirty="0">
                <a:latin typeface="+mn-lt"/>
              </a:rPr>
              <a:t>, incrementando principalmente los subtítulos 34 “servicio de la deuda” ($10.802 millones); 29 “adquisición de activos no financieros” ($2.319 millones);  y, el subtítulo 23 “prestaciones de seguridad social” ($2.251 millones); mientras que los subtítulos que presentan reducciones son el 21 “gastos en personal” ($3.926 millones); 22”bienes y servicios de consumo” ($270 millones); y, 24 “transferencias corrientes” ($254 millones)</a:t>
            </a:r>
            <a:r>
              <a:rPr lang="es-CL" sz="14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a la fecha, el mayor gasto se registra en los subtítulo 23 “prestaciones de seguridad social” con una ejecución de </a:t>
            </a:r>
            <a:r>
              <a:rPr lang="es-CL" sz="1400" b="1" dirty="0">
                <a:latin typeface="+mn-lt"/>
              </a:rPr>
              <a:t>373% </a:t>
            </a:r>
            <a:r>
              <a:rPr lang="es-CL" sz="1400" dirty="0">
                <a:latin typeface="+mn-lt"/>
              </a:rPr>
              <a:t>explicada por la aplicación de la ley de Incentivo al Retiro; y, el subtítulo 34 “servicio de la deuda” con una ejecución de </a:t>
            </a:r>
            <a:r>
              <a:rPr lang="es-CL" sz="1400" b="1" dirty="0">
                <a:latin typeface="+mn-lt"/>
              </a:rPr>
              <a:t>111%</a:t>
            </a:r>
            <a:r>
              <a:rPr lang="es-CL" sz="1400" dirty="0">
                <a:latin typeface="+mn-lt"/>
              </a:rPr>
              <a:t> gasto </a:t>
            </a:r>
            <a:r>
              <a:rPr lang="es-CL" sz="1400" dirty="0"/>
              <a:t>destinado a</a:t>
            </a:r>
            <a:r>
              <a:rPr lang="es-CL" sz="1400" dirty="0">
                <a:latin typeface="+mn-lt"/>
              </a:rPr>
              <a:t>l pago de las obligaciones devengadas al 31 de diciembre de 2017 </a:t>
            </a:r>
            <a:r>
              <a:rPr lang="es-CL" sz="1400" dirty="0"/>
              <a:t>(deuda flotante).  De los cuales, </a:t>
            </a:r>
            <a:r>
              <a:rPr lang="es-CL" sz="1400" b="1" u="sng" dirty="0"/>
              <a:t>solo la Dirección de Presupuestos </a:t>
            </a:r>
            <a:r>
              <a:rPr lang="es-CL" sz="1400" u="sng" dirty="0"/>
              <a:t>No presenta los Decretos modificatorios respectivos</a:t>
            </a:r>
            <a:r>
              <a:rPr lang="es-CL" sz="1400" b="1" i="1" dirty="0">
                <a:latin typeface="+mn-lt"/>
              </a:rPr>
              <a:t>.</a:t>
            </a:r>
            <a:endParaRPr lang="es-CL" sz="14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D2A817-A113-43F4-8D81-F7B4F8982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64851"/>
              </p:ext>
            </p:extLst>
          </p:nvPr>
        </p:nvGraphicFramePr>
        <p:xfrm>
          <a:off x="428088" y="1901826"/>
          <a:ext cx="8197045" cy="2319263"/>
        </p:xfrm>
        <a:graphic>
          <a:graphicData uri="http://schemas.openxmlformats.org/drawingml/2006/table">
            <a:tbl>
              <a:tblPr/>
              <a:tblGrid>
                <a:gridCol w="284620">
                  <a:extLst>
                    <a:ext uri="{9D8B030D-6E8A-4147-A177-3AD203B41FA5}">
                      <a16:colId xmlns:a16="http://schemas.microsoft.com/office/drawing/2014/main" val="1262613926"/>
                    </a:ext>
                  </a:extLst>
                </a:gridCol>
                <a:gridCol w="284620">
                  <a:extLst>
                    <a:ext uri="{9D8B030D-6E8A-4147-A177-3AD203B41FA5}">
                      <a16:colId xmlns:a16="http://schemas.microsoft.com/office/drawing/2014/main" val="2830821549"/>
                    </a:ext>
                  </a:extLst>
                </a:gridCol>
                <a:gridCol w="284620">
                  <a:extLst>
                    <a:ext uri="{9D8B030D-6E8A-4147-A177-3AD203B41FA5}">
                      <a16:colId xmlns:a16="http://schemas.microsoft.com/office/drawing/2014/main" val="2289499802"/>
                    </a:ext>
                  </a:extLst>
                </a:gridCol>
                <a:gridCol w="2982814">
                  <a:extLst>
                    <a:ext uri="{9D8B030D-6E8A-4147-A177-3AD203B41FA5}">
                      <a16:colId xmlns:a16="http://schemas.microsoft.com/office/drawing/2014/main" val="134041599"/>
                    </a:ext>
                  </a:extLst>
                </a:gridCol>
                <a:gridCol w="762780">
                  <a:extLst>
                    <a:ext uri="{9D8B030D-6E8A-4147-A177-3AD203B41FA5}">
                      <a16:colId xmlns:a16="http://schemas.microsoft.com/office/drawing/2014/main" val="335143526"/>
                    </a:ext>
                  </a:extLst>
                </a:gridCol>
                <a:gridCol w="762780">
                  <a:extLst>
                    <a:ext uri="{9D8B030D-6E8A-4147-A177-3AD203B41FA5}">
                      <a16:colId xmlns:a16="http://schemas.microsoft.com/office/drawing/2014/main" val="612963759"/>
                    </a:ext>
                  </a:extLst>
                </a:gridCol>
                <a:gridCol w="762780">
                  <a:extLst>
                    <a:ext uri="{9D8B030D-6E8A-4147-A177-3AD203B41FA5}">
                      <a16:colId xmlns:a16="http://schemas.microsoft.com/office/drawing/2014/main" val="4065718011"/>
                    </a:ext>
                  </a:extLst>
                </a:gridCol>
                <a:gridCol w="683087">
                  <a:extLst>
                    <a:ext uri="{9D8B030D-6E8A-4147-A177-3AD203B41FA5}">
                      <a16:colId xmlns:a16="http://schemas.microsoft.com/office/drawing/2014/main" val="3327017909"/>
                    </a:ext>
                  </a:extLst>
                </a:gridCol>
                <a:gridCol w="694472">
                  <a:extLst>
                    <a:ext uri="{9D8B030D-6E8A-4147-A177-3AD203B41FA5}">
                      <a16:colId xmlns:a16="http://schemas.microsoft.com/office/drawing/2014/main" val="2874894525"/>
                    </a:ext>
                  </a:extLst>
                </a:gridCol>
                <a:gridCol w="694472">
                  <a:extLst>
                    <a:ext uri="{9D8B030D-6E8A-4147-A177-3AD203B41FA5}">
                      <a16:colId xmlns:a16="http://schemas.microsoft.com/office/drawing/2014/main" val="2473517250"/>
                    </a:ext>
                  </a:extLst>
                </a:gridCol>
              </a:tblGrid>
              <a:tr h="1705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763148"/>
                  </a:ext>
                </a:extLst>
              </a:tr>
              <a:tr h="272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32971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1.733.240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537676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1.293.663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995344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433.960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844701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14787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695826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166375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839578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24819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06590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334178"/>
                  </a:ext>
                </a:extLst>
              </a:tr>
              <a:tr h="170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63043"/>
                  </a:ext>
                </a:extLst>
              </a:tr>
            </a:tbl>
          </a:graphicData>
        </a:graphic>
      </p:graphicFrame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149BC53-DC4C-471F-A06A-C82BC069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799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092FF63-8D07-4333-B9E7-28E73BEE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038B689-C0FD-4220-9F66-0CAB7C484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870346"/>
              </p:ext>
            </p:extLst>
          </p:nvPr>
        </p:nvGraphicFramePr>
        <p:xfrm>
          <a:off x="414336" y="1982344"/>
          <a:ext cx="8201490" cy="2094728"/>
        </p:xfrm>
        <a:graphic>
          <a:graphicData uri="http://schemas.openxmlformats.org/drawingml/2006/table">
            <a:tbl>
              <a:tblPr/>
              <a:tblGrid>
                <a:gridCol w="282032">
                  <a:extLst>
                    <a:ext uri="{9D8B030D-6E8A-4147-A177-3AD203B41FA5}">
                      <a16:colId xmlns:a16="http://schemas.microsoft.com/office/drawing/2014/main" val="1446404049"/>
                    </a:ext>
                  </a:extLst>
                </a:gridCol>
                <a:gridCol w="282032">
                  <a:extLst>
                    <a:ext uri="{9D8B030D-6E8A-4147-A177-3AD203B41FA5}">
                      <a16:colId xmlns:a16="http://schemas.microsoft.com/office/drawing/2014/main" val="1026327521"/>
                    </a:ext>
                  </a:extLst>
                </a:gridCol>
                <a:gridCol w="282032">
                  <a:extLst>
                    <a:ext uri="{9D8B030D-6E8A-4147-A177-3AD203B41FA5}">
                      <a16:colId xmlns:a16="http://schemas.microsoft.com/office/drawing/2014/main" val="2994933130"/>
                    </a:ext>
                  </a:extLst>
                </a:gridCol>
                <a:gridCol w="2955694">
                  <a:extLst>
                    <a:ext uri="{9D8B030D-6E8A-4147-A177-3AD203B41FA5}">
                      <a16:colId xmlns:a16="http://schemas.microsoft.com/office/drawing/2014/main" val="4044978829"/>
                    </a:ext>
                  </a:extLst>
                </a:gridCol>
                <a:gridCol w="755846">
                  <a:extLst>
                    <a:ext uri="{9D8B030D-6E8A-4147-A177-3AD203B41FA5}">
                      <a16:colId xmlns:a16="http://schemas.microsoft.com/office/drawing/2014/main" val="2342263352"/>
                    </a:ext>
                  </a:extLst>
                </a:gridCol>
                <a:gridCol w="755846">
                  <a:extLst>
                    <a:ext uri="{9D8B030D-6E8A-4147-A177-3AD203B41FA5}">
                      <a16:colId xmlns:a16="http://schemas.microsoft.com/office/drawing/2014/main" val="1371998516"/>
                    </a:ext>
                  </a:extLst>
                </a:gridCol>
                <a:gridCol w="755846">
                  <a:extLst>
                    <a:ext uri="{9D8B030D-6E8A-4147-A177-3AD203B41FA5}">
                      <a16:colId xmlns:a16="http://schemas.microsoft.com/office/drawing/2014/main" val="2299742116"/>
                    </a:ext>
                  </a:extLst>
                </a:gridCol>
                <a:gridCol w="755846">
                  <a:extLst>
                    <a:ext uri="{9D8B030D-6E8A-4147-A177-3AD203B41FA5}">
                      <a16:colId xmlns:a16="http://schemas.microsoft.com/office/drawing/2014/main" val="543356636"/>
                    </a:ext>
                  </a:extLst>
                </a:gridCol>
                <a:gridCol w="688158">
                  <a:extLst>
                    <a:ext uri="{9D8B030D-6E8A-4147-A177-3AD203B41FA5}">
                      <a16:colId xmlns:a16="http://schemas.microsoft.com/office/drawing/2014/main" val="51535548"/>
                    </a:ext>
                  </a:extLst>
                </a:gridCol>
                <a:gridCol w="688158">
                  <a:extLst>
                    <a:ext uri="{9D8B030D-6E8A-4147-A177-3AD203B41FA5}">
                      <a16:colId xmlns:a16="http://schemas.microsoft.com/office/drawing/2014/main" val="3128774397"/>
                    </a:ext>
                  </a:extLst>
                </a:gridCol>
              </a:tblGrid>
              <a:tr h="180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66966"/>
                  </a:ext>
                </a:extLst>
              </a:tr>
              <a:tr h="2889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189284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4.399.017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2.297.049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421037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1.292.895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37014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1.386.909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705.171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375493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58973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77060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26561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111409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53005"/>
                  </a:ext>
                </a:extLst>
              </a:tr>
              <a:tr h="180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86385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7D31648-041F-4902-A71C-90D55067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000" y="40050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DFBFC6-D14A-4C6A-9288-8D96EA57C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41350"/>
              </p:ext>
            </p:extLst>
          </p:nvPr>
        </p:nvGraphicFramePr>
        <p:xfrm>
          <a:off x="414335" y="2002727"/>
          <a:ext cx="8210799" cy="1714302"/>
        </p:xfrm>
        <a:graphic>
          <a:graphicData uri="http://schemas.openxmlformats.org/drawingml/2006/table">
            <a:tbl>
              <a:tblPr/>
              <a:tblGrid>
                <a:gridCol w="282352">
                  <a:extLst>
                    <a:ext uri="{9D8B030D-6E8A-4147-A177-3AD203B41FA5}">
                      <a16:colId xmlns:a16="http://schemas.microsoft.com/office/drawing/2014/main" val="882433896"/>
                    </a:ext>
                  </a:extLst>
                </a:gridCol>
                <a:gridCol w="282352">
                  <a:extLst>
                    <a:ext uri="{9D8B030D-6E8A-4147-A177-3AD203B41FA5}">
                      <a16:colId xmlns:a16="http://schemas.microsoft.com/office/drawing/2014/main" val="320855225"/>
                    </a:ext>
                  </a:extLst>
                </a:gridCol>
                <a:gridCol w="282352">
                  <a:extLst>
                    <a:ext uri="{9D8B030D-6E8A-4147-A177-3AD203B41FA5}">
                      <a16:colId xmlns:a16="http://schemas.microsoft.com/office/drawing/2014/main" val="978342092"/>
                    </a:ext>
                  </a:extLst>
                </a:gridCol>
                <a:gridCol w="2959049">
                  <a:extLst>
                    <a:ext uri="{9D8B030D-6E8A-4147-A177-3AD203B41FA5}">
                      <a16:colId xmlns:a16="http://schemas.microsoft.com/office/drawing/2014/main" val="2781167023"/>
                    </a:ext>
                  </a:extLst>
                </a:gridCol>
                <a:gridCol w="756704">
                  <a:extLst>
                    <a:ext uri="{9D8B030D-6E8A-4147-A177-3AD203B41FA5}">
                      <a16:colId xmlns:a16="http://schemas.microsoft.com/office/drawing/2014/main" val="3825576085"/>
                    </a:ext>
                  </a:extLst>
                </a:gridCol>
                <a:gridCol w="756704">
                  <a:extLst>
                    <a:ext uri="{9D8B030D-6E8A-4147-A177-3AD203B41FA5}">
                      <a16:colId xmlns:a16="http://schemas.microsoft.com/office/drawing/2014/main" val="23030470"/>
                    </a:ext>
                  </a:extLst>
                </a:gridCol>
                <a:gridCol w="756704">
                  <a:extLst>
                    <a:ext uri="{9D8B030D-6E8A-4147-A177-3AD203B41FA5}">
                      <a16:colId xmlns:a16="http://schemas.microsoft.com/office/drawing/2014/main" val="2958445909"/>
                    </a:ext>
                  </a:extLst>
                </a:gridCol>
                <a:gridCol w="756704">
                  <a:extLst>
                    <a:ext uri="{9D8B030D-6E8A-4147-A177-3AD203B41FA5}">
                      <a16:colId xmlns:a16="http://schemas.microsoft.com/office/drawing/2014/main" val="4082380160"/>
                    </a:ext>
                  </a:extLst>
                </a:gridCol>
                <a:gridCol w="688939">
                  <a:extLst>
                    <a:ext uri="{9D8B030D-6E8A-4147-A177-3AD203B41FA5}">
                      <a16:colId xmlns:a16="http://schemas.microsoft.com/office/drawing/2014/main" val="3084716355"/>
                    </a:ext>
                  </a:extLst>
                </a:gridCol>
                <a:gridCol w="688939">
                  <a:extLst>
                    <a:ext uri="{9D8B030D-6E8A-4147-A177-3AD203B41FA5}">
                      <a16:colId xmlns:a16="http://schemas.microsoft.com/office/drawing/2014/main" val="3448886099"/>
                    </a:ext>
                  </a:extLst>
                </a:gridCol>
              </a:tblGrid>
              <a:tr h="178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95176"/>
                  </a:ext>
                </a:extLst>
              </a:tr>
              <a:tr h="28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848353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11.828.802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067120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10.795.998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417128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766.514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83826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102.725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92372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102.725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71449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23166"/>
                  </a:ext>
                </a:extLst>
              </a:tr>
              <a:tr h="178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814329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31E4960-7C7F-494E-826C-F6C3D336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757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B6D5C4-1A97-4680-8D33-84A607FB7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35135"/>
              </p:ext>
            </p:extLst>
          </p:nvPr>
        </p:nvGraphicFramePr>
        <p:xfrm>
          <a:off x="467544" y="1976982"/>
          <a:ext cx="8106269" cy="3540254"/>
        </p:xfrm>
        <a:graphic>
          <a:graphicData uri="http://schemas.openxmlformats.org/drawingml/2006/table">
            <a:tbl>
              <a:tblPr/>
              <a:tblGrid>
                <a:gridCol w="278757">
                  <a:extLst>
                    <a:ext uri="{9D8B030D-6E8A-4147-A177-3AD203B41FA5}">
                      <a16:colId xmlns:a16="http://schemas.microsoft.com/office/drawing/2014/main" val="2075929560"/>
                    </a:ext>
                  </a:extLst>
                </a:gridCol>
                <a:gridCol w="278757">
                  <a:extLst>
                    <a:ext uri="{9D8B030D-6E8A-4147-A177-3AD203B41FA5}">
                      <a16:colId xmlns:a16="http://schemas.microsoft.com/office/drawing/2014/main" val="4030443636"/>
                    </a:ext>
                  </a:extLst>
                </a:gridCol>
                <a:gridCol w="278757">
                  <a:extLst>
                    <a:ext uri="{9D8B030D-6E8A-4147-A177-3AD203B41FA5}">
                      <a16:colId xmlns:a16="http://schemas.microsoft.com/office/drawing/2014/main" val="3592562230"/>
                    </a:ext>
                  </a:extLst>
                </a:gridCol>
                <a:gridCol w="2921378">
                  <a:extLst>
                    <a:ext uri="{9D8B030D-6E8A-4147-A177-3AD203B41FA5}">
                      <a16:colId xmlns:a16="http://schemas.microsoft.com/office/drawing/2014/main" val="3571402793"/>
                    </a:ext>
                  </a:extLst>
                </a:gridCol>
                <a:gridCol w="747071">
                  <a:extLst>
                    <a:ext uri="{9D8B030D-6E8A-4147-A177-3AD203B41FA5}">
                      <a16:colId xmlns:a16="http://schemas.microsoft.com/office/drawing/2014/main" val="2468717863"/>
                    </a:ext>
                  </a:extLst>
                </a:gridCol>
                <a:gridCol w="747071">
                  <a:extLst>
                    <a:ext uri="{9D8B030D-6E8A-4147-A177-3AD203B41FA5}">
                      <a16:colId xmlns:a16="http://schemas.microsoft.com/office/drawing/2014/main" val="638062006"/>
                    </a:ext>
                  </a:extLst>
                </a:gridCol>
                <a:gridCol w="747071">
                  <a:extLst>
                    <a:ext uri="{9D8B030D-6E8A-4147-A177-3AD203B41FA5}">
                      <a16:colId xmlns:a16="http://schemas.microsoft.com/office/drawing/2014/main" val="1167816034"/>
                    </a:ext>
                  </a:extLst>
                </a:gridCol>
                <a:gridCol w="747071">
                  <a:extLst>
                    <a:ext uri="{9D8B030D-6E8A-4147-A177-3AD203B41FA5}">
                      <a16:colId xmlns:a16="http://schemas.microsoft.com/office/drawing/2014/main" val="3130483328"/>
                    </a:ext>
                  </a:extLst>
                </a:gridCol>
                <a:gridCol w="680168">
                  <a:extLst>
                    <a:ext uri="{9D8B030D-6E8A-4147-A177-3AD203B41FA5}">
                      <a16:colId xmlns:a16="http://schemas.microsoft.com/office/drawing/2014/main" val="1859692629"/>
                    </a:ext>
                  </a:extLst>
                </a:gridCol>
                <a:gridCol w="680168">
                  <a:extLst>
                    <a:ext uri="{9D8B030D-6E8A-4147-A177-3AD203B41FA5}">
                      <a16:colId xmlns:a16="http://schemas.microsoft.com/office/drawing/2014/main" val="1283717659"/>
                    </a:ext>
                  </a:extLst>
                </a:gridCol>
              </a:tblGrid>
              <a:tr h="1718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80740"/>
                  </a:ext>
                </a:extLst>
              </a:tr>
              <a:tr h="274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99502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8.670.557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10335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15.003.556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15.003.556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7.531.487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609296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2.749.415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2.749.415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914.194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175857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33067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76253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653631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49403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031737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84691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482650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410465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38.847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160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21651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75188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7689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577611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70730"/>
                  </a:ext>
                </a:extLst>
              </a:tr>
              <a:tr h="17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84161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los programas, el 75,3%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(14%), el </a:t>
            </a:r>
            <a:r>
              <a:rPr lang="es-CL" sz="1400" b="1" dirty="0"/>
              <a:t>Servicio de Tesorería </a:t>
            </a:r>
            <a:r>
              <a:rPr lang="es-CL" sz="1400" dirty="0"/>
              <a:t>(10,8%)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(13,5%), los que al mes de junio alcanzaron niveles de ejecución de </a:t>
            </a:r>
            <a:r>
              <a:rPr lang="es-CL" sz="1400" b="1" dirty="0"/>
              <a:t>61,1%, 55,2%, 65,8% y 40,7% </a:t>
            </a:r>
            <a:r>
              <a:rPr lang="es-CL" sz="14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La </a:t>
            </a:r>
            <a:r>
              <a:rPr lang="es-CL" sz="1400" b="1" dirty="0"/>
              <a:t>Dirección de Presupuestos</a:t>
            </a:r>
            <a:r>
              <a:rPr lang="es-CL" sz="1400" dirty="0"/>
              <a:t> es la que presenta el mayor avance con un 67,1%, explicado principalmente por el mayor gasto en “deuda flotante” que a la fecha observa una ejecución de $2.987 millones sin que se registren los respectivos decretos modificatorios, gasto que representa el 20,6%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presenta la erogación menor con un 32,2%.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7F4852C-7557-4A9E-809C-6D7817CC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01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554D0A4-13B2-4782-B9EF-745E07BC6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4" y="1882103"/>
            <a:ext cx="4092428" cy="238673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3C8B888-7204-4CC0-8C31-837913B25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150" y="1882102"/>
            <a:ext cx="4092427" cy="2386733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FAEBEA-F038-4F20-B748-84B6F1C9E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38065"/>
              </p:ext>
            </p:extLst>
          </p:nvPr>
        </p:nvGraphicFramePr>
        <p:xfrm>
          <a:off x="528176" y="1868116"/>
          <a:ext cx="8087647" cy="2332688"/>
        </p:xfrm>
        <a:graphic>
          <a:graphicData uri="http://schemas.openxmlformats.org/drawingml/2006/table">
            <a:tbl>
              <a:tblPr/>
              <a:tblGrid>
                <a:gridCol w="795409">
                  <a:extLst>
                    <a:ext uri="{9D8B030D-6E8A-4147-A177-3AD203B41FA5}">
                      <a16:colId xmlns:a16="http://schemas.microsoft.com/office/drawing/2014/main" val="237690128"/>
                    </a:ext>
                  </a:extLst>
                </a:gridCol>
                <a:gridCol w="2662246">
                  <a:extLst>
                    <a:ext uri="{9D8B030D-6E8A-4147-A177-3AD203B41FA5}">
                      <a16:colId xmlns:a16="http://schemas.microsoft.com/office/drawing/2014/main" val="277938005"/>
                    </a:ext>
                  </a:extLst>
                </a:gridCol>
                <a:gridCol w="795409">
                  <a:extLst>
                    <a:ext uri="{9D8B030D-6E8A-4147-A177-3AD203B41FA5}">
                      <a16:colId xmlns:a16="http://schemas.microsoft.com/office/drawing/2014/main" val="4046730804"/>
                    </a:ext>
                  </a:extLst>
                </a:gridCol>
                <a:gridCol w="795409">
                  <a:extLst>
                    <a:ext uri="{9D8B030D-6E8A-4147-A177-3AD203B41FA5}">
                      <a16:colId xmlns:a16="http://schemas.microsoft.com/office/drawing/2014/main" val="4241060434"/>
                    </a:ext>
                  </a:extLst>
                </a:gridCol>
                <a:gridCol w="795409">
                  <a:extLst>
                    <a:ext uri="{9D8B030D-6E8A-4147-A177-3AD203B41FA5}">
                      <a16:colId xmlns:a16="http://schemas.microsoft.com/office/drawing/2014/main" val="1317114392"/>
                    </a:ext>
                  </a:extLst>
                </a:gridCol>
                <a:gridCol w="795409">
                  <a:extLst>
                    <a:ext uri="{9D8B030D-6E8A-4147-A177-3AD203B41FA5}">
                      <a16:colId xmlns:a16="http://schemas.microsoft.com/office/drawing/2014/main" val="1359798319"/>
                    </a:ext>
                  </a:extLst>
                </a:gridCol>
                <a:gridCol w="724178">
                  <a:extLst>
                    <a:ext uri="{9D8B030D-6E8A-4147-A177-3AD203B41FA5}">
                      <a16:colId xmlns:a16="http://schemas.microsoft.com/office/drawing/2014/main" val="1234747893"/>
                    </a:ext>
                  </a:extLst>
                </a:gridCol>
                <a:gridCol w="724178">
                  <a:extLst>
                    <a:ext uri="{9D8B030D-6E8A-4147-A177-3AD203B41FA5}">
                      <a16:colId xmlns:a16="http://schemas.microsoft.com/office/drawing/2014/main" val="668870257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52985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847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512.229.202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11.283.476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290.412.628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2318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342.168.090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-3.926.169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205.234.056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530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67.969.916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-270.444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29.546.134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25842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2.251.441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2.251.441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8.398.730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267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20.688.150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-253.528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8.831.935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1531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49.468.989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19.014.355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3392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4535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15.384.155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2.319.000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4.601.523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4607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974.070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480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13.269.557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10.802.465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14.723.870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040356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68051FB-57B3-479C-8150-B895C1A4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718" y="55892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1C2EBE-6227-427B-925B-EC26F1FA8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54233"/>
              </p:ext>
            </p:extLst>
          </p:nvPr>
        </p:nvGraphicFramePr>
        <p:xfrm>
          <a:off x="456026" y="1691688"/>
          <a:ext cx="8118106" cy="3673042"/>
        </p:xfrm>
        <a:graphic>
          <a:graphicData uri="http://schemas.openxmlformats.org/drawingml/2006/table">
            <a:tbl>
              <a:tblPr/>
              <a:tblGrid>
                <a:gridCol w="289106">
                  <a:extLst>
                    <a:ext uri="{9D8B030D-6E8A-4147-A177-3AD203B41FA5}">
                      <a16:colId xmlns:a16="http://schemas.microsoft.com/office/drawing/2014/main" val="3403967863"/>
                    </a:ext>
                  </a:extLst>
                </a:gridCol>
                <a:gridCol w="289106">
                  <a:extLst>
                    <a:ext uri="{9D8B030D-6E8A-4147-A177-3AD203B41FA5}">
                      <a16:colId xmlns:a16="http://schemas.microsoft.com/office/drawing/2014/main" val="3643223007"/>
                    </a:ext>
                  </a:extLst>
                </a:gridCol>
                <a:gridCol w="3029834">
                  <a:extLst>
                    <a:ext uri="{9D8B030D-6E8A-4147-A177-3AD203B41FA5}">
                      <a16:colId xmlns:a16="http://schemas.microsoft.com/office/drawing/2014/main" val="2467981654"/>
                    </a:ext>
                  </a:extLst>
                </a:gridCol>
                <a:gridCol w="774805">
                  <a:extLst>
                    <a:ext uri="{9D8B030D-6E8A-4147-A177-3AD203B41FA5}">
                      <a16:colId xmlns:a16="http://schemas.microsoft.com/office/drawing/2014/main" val="3450786307"/>
                    </a:ext>
                  </a:extLst>
                </a:gridCol>
                <a:gridCol w="774805">
                  <a:extLst>
                    <a:ext uri="{9D8B030D-6E8A-4147-A177-3AD203B41FA5}">
                      <a16:colId xmlns:a16="http://schemas.microsoft.com/office/drawing/2014/main" val="733129750"/>
                    </a:ext>
                  </a:extLst>
                </a:gridCol>
                <a:gridCol w="774805">
                  <a:extLst>
                    <a:ext uri="{9D8B030D-6E8A-4147-A177-3AD203B41FA5}">
                      <a16:colId xmlns:a16="http://schemas.microsoft.com/office/drawing/2014/main" val="2712224796"/>
                    </a:ext>
                  </a:extLst>
                </a:gridCol>
                <a:gridCol w="774805">
                  <a:extLst>
                    <a:ext uri="{9D8B030D-6E8A-4147-A177-3AD203B41FA5}">
                      <a16:colId xmlns:a16="http://schemas.microsoft.com/office/drawing/2014/main" val="2698367108"/>
                    </a:ext>
                  </a:extLst>
                </a:gridCol>
                <a:gridCol w="705420">
                  <a:extLst>
                    <a:ext uri="{9D8B030D-6E8A-4147-A177-3AD203B41FA5}">
                      <a16:colId xmlns:a16="http://schemas.microsoft.com/office/drawing/2014/main" val="1685900951"/>
                    </a:ext>
                  </a:extLst>
                </a:gridCol>
                <a:gridCol w="705420">
                  <a:extLst>
                    <a:ext uri="{9D8B030D-6E8A-4147-A177-3AD203B41FA5}">
                      <a16:colId xmlns:a16="http://schemas.microsoft.com/office/drawing/2014/main" val="4238031573"/>
                    </a:ext>
                  </a:extLst>
                </a:gridCol>
              </a:tblGrid>
              <a:tr h="177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17310"/>
                  </a:ext>
                </a:extLst>
              </a:tr>
              <a:tr h="2832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36091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34.879.496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-109.570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15.186.226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37790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9.243.476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3.793.054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371016"/>
                  </a:ext>
                </a:extLst>
              </a:tr>
              <a:tr h="202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4.402.226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01252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1.369.382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083152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8.909.719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-144.366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2.873.121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8403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2.748.443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749401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21.541.124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595.025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14.451.416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83946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191.656.888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122.940.933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9741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73.150.441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2.752.558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40.414.170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309115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36.471.210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22364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10.273.506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-156.012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4.161.200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152671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85345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27.855.800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64884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4.910.083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975460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1.733.240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196592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4.399.017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2.297.049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64867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11.828.802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45262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18.184.549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8.670.557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934556"/>
                  </a:ext>
                </a:extLst>
              </a:tr>
            </a:tbl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F20DE1C-12C1-4CA4-B834-00C6EE86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1ABE5C7-EBA7-4448-A7ED-EADED40EB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144411"/>
              </p:ext>
            </p:extLst>
          </p:nvPr>
        </p:nvGraphicFramePr>
        <p:xfrm>
          <a:off x="414176" y="1868116"/>
          <a:ext cx="8201650" cy="3505097"/>
        </p:xfrm>
        <a:graphic>
          <a:graphicData uri="http://schemas.openxmlformats.org/drawingml/2006/table">
            <a:tbl>
              <a:tblPr/>
              <a:tblGrid>
                <a:gridCol w="284780">
                  <a:extLst>
                    <a:ext uri="{9D8B030D-6E8A-4147-A177-3AD203B41FA5}">
                      <a16:colId xmlns:a16="http://schemas.microsoft.com/office/drawing/2014/main" val="3902986827"/>
                    </a:ext>
                  </a:extLst>
                </a:gridCol>
                <a:gridCol w="284780">
                  <a:extLst>
                    <a:ext uri="{9D8B030D-6E8A-4147-A177-3AD203B41FA5}">
                      <a16:colId xmlns:a16="http://schemas.microsoft.com/office/drawing/2014/main" val="268121651"/>
                    </a:ext>
                  </a:extLst>
                </a:gridCol>
                <a:gridCol w="284780">
                  <a:extLst>
                    <a:ext uri="{9D8B030D-6E8A-4147-A177-3AD203B41FA5}">
                      <a16:colId xmlns:a16="http://schemas.microsoft.com/office/drawing/2014/main" val="3206178164"/>
                    </a:ext>
                  </a:extLst>
                </a:gridCol>
                <a:gridCol w="2984488">
                  <a:extLst>
                    <a:ext uri="{9D8B030D-6E8A-4147-A177-3AD203B41FA5}">
                      <a16:colId xmlns:a16="http://schemas.microsoft.com/office/drawing/2014/main" val="2856770650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2217627589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521881040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3166860173"/>
                    </a:ext>
                  </a:extLst>
                </a:gridCol>
                <a:gridCol w="683471">
                  <a:extLst>
                    <a:ext uri="{9D8B030D-6E8A-4147-A177-3AD203B41FA5}">
                      <a16:colId xmlns:a16="http://schemas.microsoft.com/office/drawing/2014/main" val="1671626768"/>
                    </a:ext>
                  </a:extLst>
                </a:gridCol>
                <a:gridCol w="694862">
                  <a:extLst>
                    <a:ext uri="{9D8B030D-6E8A-4147-A177-3AD203B41FA5}">
                      <a16:colId xmlns:a16="http://schemas.microsoft.com/office/drawing/2014/main" val="2114937746"/>
                    </a:ext>
                  </a:extLst>
                </a:gridCol>
                <a:gridCol w="694862">
                  <a:extLst>
                    <a:ext uri="{9D8B030D-6E8A-4147-A177-3AD203B41FA5}">
                      <a16:colId xmlns:a16="http://schemas.microsoft.com/office/drawing/2014/main" val="2056361551"/>
                    </a:ext>
                  </a:extLst>
                </a:gridCol>
              </a:tblGrid>
              <a:tr h="170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212805"/>
                  </a:ext>
                </a:extLst>
              </a:tr>
              <a:tr h="272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955257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9.243.476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3.793.054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2302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2.908.930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2136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756.924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37170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01420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9297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49.874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42598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910383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27817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598203"/>
                  </a:ext>
                </a:extLst>
              </a:tr>
              <a:tr h="164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21746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968181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506383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82086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609850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89529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940492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15945"/>
                  </a:ext>
                </a:extLst>
              </a:tr>
              <a:tr h="170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96213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6637250-8834-479B-8361-6F22CEDC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38610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E9BFA2-736C-4EB4-AC6E-2D547BD3F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49540"/>
              </p:ext>
            </p:extLst>
          </p:nvPr>
        </p:nvGraphicFramePr>
        <p:xfrm>
          <a:off x="438368" y="1999968"/>
          <a:ext cx="8177457" cy="1573051"/>
        </p:xfrm>
        <a:graphic>
          <a:graphicData uri="http://schemas.openxmlformats.org/drawingml/2006/table">
            <a:tbl>
              <a:tblPr/>
              <a:tblGrid>
                <a:gridCol w="283940">
                  <a:extLst>
                    <a:ext uri="{9D8B030D-6E8A-4147-A177-3AD203B41FA5}">
                      <a16:colId xmlns:a16="http://schemas.microsoft.com/office/drawing/2014/main" val="3223311850"/>
                    </a:ext>
                  </a:extLst>
                </a:gridCol>
                <a:gridCol w="283940">
                  <a:extLst>
                    <a:ext uri="{9D8B030D-6E8A-4147-A177-3AD203B41FA5}">
                      <a16:colId xmlns:a16="http://schemas.microsoft.com/office/drawing/2014/main" val="1523610089"/>
                    </a:ext>
                  </a:extLst>
                </a:gridCol>
                <a:gridCol w="283940">
                  <a:extLst>
                    <a:ext uri="{9D8B030D-6E8A-4147-A177-3AD203B41FA5}">
                      <a16:colId xmlns:a16="http://schemas.microsoft.com/office/drawing/2014/main" val="815054781"/>
                    </a:ext>
                  </a:extLst>
                </a:gridCol>
                <a:gridCol w="2975685">
                  <a:extLst>
                    <a:ext uri="{9D8B030D-6E8A-4147-A177-3AD203B41FA5}">
                      <a16:colId xmlns:a16="http://schemas.microsoft.com/office/drawing/2014/main" val="175189453"/>
                    </a:ext>
                  </a:extLst>
                </a:gridCol>
                <a:gridCol w="760957">
                  <a:extLst>
                    <a:ext uri="{9D8B030D-6E8A-4147-A177-3AD203B41FA5}">
                      <a16:colId xmlns:a16="http://schemas.microsoft.com/office/drawing/2014/main" val="353148560"/>
                    </a:ext>
                  </a:extLst>
                </a:gridCol>
                <a:gridCol w="760957">
                  <a:extLst>
                    <a:ext uri="{9D8B030D-6E8A-4147-A177-3AD203B41FA5}">
                      <a16:colId xmlns:a16="http://schemas.microsoft.com/office/drawing/2014/main" val="1043841916"/>
                    </a:ext>
                  </a:extLst>
                </a:gridCol>
                <a:gridCol w="760957">
                  <a:extLst>
                    <a:ext uri="{9D8B030D-6E8A-4147-A177-3AD203B41FA5}">
                      <a16:colId xmlns:a16="http://schemas.microsoft.com/office/drawing/2014/main" val="4130362482"/>
                    </a:ext>
                  </a:extLst>
                </a:gridCol>
                <a:gridCol w="681455">
                  <a:extLst>
                    <a:ext uri="{9D8B030D-6E8A-4147-A177-3AD203B41FA5}">
                      <a16:colId xmlns:a16="http://schemas.microsoft.com/office/drawing/2014/main" val="840440555"/>
                    </a:ext>
                  </a:extLst>
                </a:gridCol>
                <a:gridCol w="692813">
                  <a:extLst>
                    <a:ext uri="{9D8B030D-6E8A-4147-A177-3AD203B41FA5}">
                      <a16:colId xmlns:a16="http://schemas.microsoft.com/office/drawing/2014/main" val="3923830385"/>
                    </a:ext>
                  </a:extLst>
                </a:gridCol>
                <a:gridCol w="692813">
                  <a:extLst>
                    <a:ext uri="{9D8B030D-6E8A-4147-A177-3AD203B41FA5}">
                      <a16:colId xmlns:a16="http://schemas.microsoft.com/office/drawing/2014/main" val="1930528107"/>
                    </a:ext>
                  </a:extLst>
                </a:gridCol>
              </a:tblGrid>
              <a:tr h="182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55628"/>
                  </a:ext>
                </a:extLst>
              </a:tr>
              <a:tr h="292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98800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4.402.226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353026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881.030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21021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56.562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61226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3.464.634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564802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3.464.634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621827"/>
                  </a:ext>
                </a:extLst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3.464.634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25278"/>
                  </a:ext>
                </a:extLst>
              </a:tr>
            </a:tbl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5128C61B-E009-4298-B777-B2B51704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C05115-15A5-4841-BBC2-F50C2F758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348237"/>
              </p:ext>
            </p:extLst>
          </p:nvPr>
        </p:nvGraphicFramePr>
        <p:xfrm>
          <a:off x="414336" y="1922552"/>
          <a:ext cx="8201489" cy="2082513"/>
        </p:xfrm>
        <a:graphic>
          <a:graphicData uri="http://schemas.openxmlformats.org/drawingml/2006/table">
            <a:tbl>
              <a:tblPr/>
              <a:tblGrid>
                <a:gridCol w="284774">
                  <a:extLst>
                    <a:ext uri="{9D8B030D-6E8A-4147-A177-3AD203B41FA5}">
                      <a16:colId xmlns:a16="http://schemas.microsoft.com/office/drawing/2014/main" val="2491301778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963806137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08705262"/>
                    </a:ext>
                  </a:extLst>
                </a:gridCol>
                <a:gridCol w="2984430">
                  <a:extLst>
                    <a:ext uri="{9D8B030D-6E8A-4147-A177-3AD203B41FA5}">
                      <a16:colId xmlns:a16="http://schemas.microsoft.com/office/drawing/2014/main" val="1034329388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1066743276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2934577444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3955577459"/>
                    </a:ext>
                  </a:extLst>
                </a:gridCol>
                <a:gridCol w="683457">
                  <a:extLst>
                    <a:ext uri="{9D8B030D-6E8A-4147-A177-3AD203B41FA5}">
                      <a16:colId xmlns:a16="http://schemas.microsoft.com/office/drawing/2014/main" val="189686909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1428085229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46338321"/>
                    </a:ext>
                  </a:extLst>
                </a:gridCol>
              </a:tblGrid>
              <a:tr h="179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718341"/>
                  </a:ext>
                </a:extLst>
              </a:tr>
              <a:tr h="287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851265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24098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46277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335.966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08961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49490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41335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51289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72353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306943"/>
                  </a:ext>
                </a:extLst>
              </a:tr>
              <a:tr h="179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33018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5089</Words>
  <Application>Microsoft Office PowerPoint</Application>
  <PresentationFormat>Presentación en pantalla (4:3)</PresentationFormat>
  <Paragraphs>2893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JUNIO DE 2018 PARTIDA 08: MINISTERIO DE HACIENDA</vt:lpstr>
      <vt:lpstr>EJECUCIÓN ACUMULADA DE GASTOS A JUNIO DE 2018  PARTIDA 08 MINISTERIO DE HACIENDA</vt:lpstr>
      <vt:lpstr>EJECUCIÓN ACUMULADA DE GASTOS A JUNIO DE 2018  PARTIDA 08 MINISTERIO DE HACIENDA</vt:lpstr>
      <vt:lpstr>Presentación de PowerPoint</vt:lpstr>
      <vt:lpstr>EJECUCIÓN ACUMULADA DE GASTOS A JUNIO DE 2018  PARTIDA 08 MINISTERIO DE HACIENDA</vt:lpstr>
      <vt:lpstr>EJECUCIÓN ACUMULADA DE GASTOS A JUNIO DE 2018  PARTIDA 08 RESUMEN POR CAPÍTULOS</vt:lpstr>
      <vt:lpstr>EJECUCIÓN ACUMULADA DE GASTOS A JUNIO DE 2018  PARTIDA 08. CAPÍTULO 01. PROGRAMA 01: SECRETARÍA Y ADMINISTRACIÓN GENERAL</vt:lpstr>
      <vt:lpstr>EJECUCIÓN ACUMULADA DE GASTOS A JUNIO DE 2018  PARTIDA 08. CAPÍTULO 01. PROGRAMA 06: UNIDAD ADMINISTRADORA DE LOS TRIBUNALES TRIBUTARIOS Y ADUANERO</vt:lpstr>
      <vt:lpstr>EJECUCIÓN ACUMULADA DE GASTOS A JUNIO DE 2018  PARTIDA 08. CAPÍTULO 01. PROGRAMA 07: SISTEMA INTEGRADO DE COMERCIO EXTERIOR (SICEX)</vt:lpstr>
      <vt:lpstr>EJECUCIÓN ACUMULADA DE GASTOS A JUNIO DE 2018  PARTIDA 08. CAPÍTULO 01. PROGRAMA 08: PROGRAMA DE MODERNIZACIÓN SECTOR PÚBLICO</vt:lpstr>
      <vt:lpstr>EJECUCIÓN ACUMULADA DE GASTOS A JUNIO DE 2018  PARTIDA 08. CAPÍTULO 01. PROGRAMA 09: PROGRAMA EXPORTACIÓN DE SERVICIOS</vt:lpstr>
      <vt:lpstr>EJECUCIÓN ACUMULADA DE GASTOS A JUNIO DE 2018  PARTIDA 08. CAPÍTULO 02. PROGRAMA 01: DIRECCIÓN DE PRESUPUESTOS</vt:lpstr>
      <vt:lpstr>EJECUCIÓN ACUMULADA DE GASTOS A JUNIO DE 2018  PARTIDA 08. CAPÍTULO 03. PROGRAMA 01: SERVICIO DE IMPUESTOS INTERNOS</vt:lpstr>
      <vt:lpstr>EJECUCIÓN ACUMULADA DE GASTOS A JUNIO DE 2018  PARTIDA 08. CAPÍTULO 04. PROGRAMA 01: SERVICIO NACIONAL DE ADUANAS</vt:lpstr>
      <vt:lpstr>EJECUCIÓN ACUMULADA DE GASTOS A JUNIO DE 2018  PARTIDA 08. CAPÍTULO 05. PROGRAMA 01: SERVICIO DE TESORERÍAS</vt:lpstr>
      <vt:lpstr>EJECUCIÓN ACUMULADA DE GASTOS A JUNIO DE 2018  PARTIDA 08. CAPÍTULO 07. PROGRAMA 01: DIRECCIÓN DE COMPRAS Y CONTRATACIÓN PÚBLICA</vt:lpstr>
      <vt:lpstr>EJECUCIÓN ACUMULADA DE GASTOS A JUNIO DE 2018  PARTIDA 08. CAPÍTULO 08. PROGRAMA 01: SUPERINTENDENCIA DE VALORES Y SEGUROS</vt:lpstr>
      <vt:lpstr>EJECUCIÓN ACUMULADA DE GASTOS A JUNIO DE 2018  PARTIDA 08. CAPÍTULO 11. PROGRAMA 01: SUPERINTENDENCIA DE BANCOS E INSTITUCIONES FINANCIERAS</vt:lpstr>
      <vt:lpstr>EJECUCIÓN ACUMULADA DE GASTOS A JUNIO DE 2018  PARTIDA 08. CAPÍTULO 15. PROGRAMA 01: DIRECCIÓN NACIONAL DEL SERVICIO CIVIL</vt:lpstr>
      <vt:lpstr>EJECUCIÓN ACUMULADA DE GASTOS A JUNIO DE 2018  PARTIDA 08. CAPÍTULO 16. PROGRAMA 01: UNIDAD DE ANÁLISIS FINANCIERO</vt:lpstr>
      <vt:lpstr>EJECUCIÓN ACUMULADA DE GASTOS A JUNIO DE 2018  PARTIDA 08. CAPÍTULO 17. PROGRAMA 01: SUPERINTENDENCIA DE CASINOS DE JUEGO</vt:lpstr>
      <vt:lpstr>EJECUCIÓN ACUMULADA DE GASTOS A JUNIO DE 2018  PARTIDA 08. CAPÍTULO 30. PROGRAMA 01: CONSEJO DE DEFENSA DEL ESTADO</vt:lpstr>
      <vt:lpstr>EJECUCIÓN ACUMULADA DE GASTOS A JUNIO DE 2018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175</cp:revision>
  <cp:lastPrinted>2016-07-04T14:42:46Z</cp:lastPrinted>
  <dcterms:created xsi:type="dcterms:W3CDTF">2016-06-23T13:38:47Z</dcterms:created>
  <dcterms:modified xsi:type="dcterms:W3CDTF">2018-09-06T15:03:09Z</dcterms:modified>
</cp:coreProperties>
</file>