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2018 la Partida presenta un presupuesto aprobado de </a:t>
            </a:r>
            <a:r>
              <a:rPr lang="es-CL" sz="1400" b="1" dirty="0"/>
              <a:t>$52.845 </a:t>
            </a:r>
            <a:r>
              <a:rPr lang="es-CL" sz="1400" dirty="0"/>
              <a:t>millones, con un 62% de los recursos destinado a transferencias corrientes, los que al mes de julio registraron erogaciones del 90% sobre el presupuesto vigente y en línea con su gasto histórico.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julio ascendió a </a:t>
            </a:r>
            <a:r>
              <a:rPr lang="es-CL" sz="1400" b="1" dirty="0"/>
              <a:t>$11.106 millones</a:t>
            </a:r>
            <a:r>
              <a:rPr lang="es-CL" sz="1400" dirty="0"/>
              <a:t>, es decir, un </a:t>
            </a:r>
            <a:r>
              <a:rPr lang="es-CL" sz="1400" b="1" dirty="0"/>
              <a:t>21% </a:t>
            </a:r>
            <a:r>
              <a:rPr lang="es-CL" sz="1400" dirty="0"/>
              <a:t>respecto de la ley inicial, gasto superior al registrado a igual mes del año 2017 (2 puntos porcentuales).  Por su parte, la ejecución acumulada al séptimo mes de 2018 asciende a </a:t>
            </a:r>
            <a:r>
              <a:rPr lang="es-CL" sz="1400" b="1" dirty="0"/>
              <a:t>$39.572 millones</a:t>
            </a:r>
            <a:r>
              <a:rPr lang="es-CL" sz="1400" dirty="0"/>
              <a:t>, equivalente a un </a:t>
            </a:r>
            <a:r>
              <a:rPr lang="es-CL" sz="1400" b="1" dirty="0"/>
              <a:t>74,9%</a:t>
            </a:r>
            <a:r>
              <a:rPr lang="es-CL" sz="1400" dirty="0"/>
              <a:t> del presupuesto inicial que ha sufrido modificaciones relativas a prestaciones de seguridad social por la aplicación de la Ley de Incentivo al Retiro y su respectivo ajuste en el subtítulo 21 “gastos en personal” y un incremento de $84 millones para el pago del servicio de la deuda (deuda flotante).  Dicha erogación acumulada se encuentra en línea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75% del presupuesto vigente, se concentra en el Servicio Nacional de la Mujer y la Equidad de Género (48%) y Prevención y Atención de la Violencia contra las Mujeres (26%), los que al mes de julio alcanzaron niveles de ejecución de 73% y 80,9% respectivamente, calculados respecto al presupuesto vigente.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Subsecretaría de la Mujer y la Equidad de Género es el que presenta el menor avance con un 48%, mientras que el programa Mujer y Trabajo es el que presenta la ejecución mayor con un 89,8%.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4EC9F05-13A6-4CB6-8254-7D8540C80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9" y="1869235"/>
            <a:ext cx="4095997" cy="271188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412F899-3052-4CE6-A744-9023C24876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0673" y="1869235"/>
            <a:ext cx="4095997" cy="271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DAE6E6A6-3062-4C7E-A31B-C73751AC3B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632016"/>
              </p:ext>
            </p:extLst>
          </p:nvPr>
        </p:nvGraphicFramePr>
        <p:xfrm>
          <a:off x="628651" y="1724100"/>
          <a:ext cx="7886698" cy="1901809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2875615695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1166414246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894994135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4207810805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212890437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042601191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3215761462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4028046767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326233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23419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52.845.168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52.963.994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118.826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39.571.578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04493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15.329.151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15.189.882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-139.269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8.230.223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93773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4.908.394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4.520.786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-387.608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1.774.160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48931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263.547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263.547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09215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32.496.433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32.799.070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302.637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29.521.756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34469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108.190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103.614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-4.576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42752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87.095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84.095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491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969" y="124122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918CBB89-4837-4C71-A92D-16525C2AC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48074"/>
              </p:ext>
            </p:extLst>
          </p:nvPr>
        </p:nvGraphicFramePr>
        <p:xfrm>
          <a:off x="628650" y="1696566"/>
          <a:ext cx="7886700" cy="1444402"/>
        </p:xfrm>
        <a:graphic>
          <a:graphicData uri="http://schemas.openxmlformats.org/drawingml/2006/table">
            <a:tbl>
              <a:tblPr/>
              <a:tblGrid>
                <a:gridCol w="281266">
                  <a:extLst>
                    <a:ext uri="{9D8B030D-6E8A-4147-A177-3AD203B41FA5}">
                      <a16:colId xmlns:a16="http://schemas.microsoft.com/office/drawing/2014/main" val="1361295405"/>
                    </a:ext>
                  </a:extLst>
                </a:gridCol>
                <a:gridCol w="281266">
                  <a:extLst>
                    <a:ext uri="{9D8B030D-6E8A-4147-A177-3AD203B41FA5}">
                      <a16:colId xmlns:a16="http://schemas.microsoft.com/office/drawing/2014/main" val="3464568538"/>
                    </a:ext>
                  </a:extLst>
                </a:gridCol>
                <a:gridCol w="2936418">
                  <a:extLst>
                    <a:ext uri="{9D8B030D-6E8A-4147-A177-3AD203B41FA5}">
                      <a16:colId xmlns:a16="http://schemas.microsoft.com/office/drawing/2014/main" val="1822475996"/>
                    </a:ext>
                  </a:extLst>
                </a:gridCol>
                <a:gridCol w="753793">
                  <a:extLst>
                    <a:ext uri="{9D8B030D-6E8A-4147-A177-3AD203B41FA5}">
                      <a16:colId xmlns:a16="http://schemas.microsoft.com/office/drawing/2014/main" val="3978552809"/>
                    </a:ext>
                  </a:extLst>
                </a:gridCol>
                <a:gridCol w="753793">
                  <a:extLst>
                    <a:ext uri="{9D8B030D-6E8A-4147-A177-3AD203B41FA5}">
                      <a16:colId xmlns:a16="http://schemas.microsoft.com/office/drawing/2014/main" val="2526913703"/>
                    </a:ext>
                  </a:extLst>
                </a:gridCol>
                <a:gridCol w="753793">
                  <a:extLst>
                    <a:ext uri="{9D8B030D-6E8A-4147-A177-3AD203B41FA5}">
                      <a16:colId xmlns:a16="http://schemas.microsoft.com/office/drawing/2014/main" val="756836816"/>
                    </a:ext>
                  </a:extLst>
                </a:gridCol>
                <a:gridCol w="753793">
                  <a:extLst>
                    <a:ext uri="{9D8B030D-6E8A-4147-A177-3AD203B41FA5}">
                      <a16:colId xmlns:a16="http://schemas.microsoft.com/office/drawing/2014/main" val="261971048"/>
                    </a:ext>
                  </a:extLst>
                </a:gridCol>
                <a:gridCol w="686289">
                  <a:extLst>
                    <a:ext uri="{9D8B030D-6E8A-4147-A177-3AD203B41FA5}">
                      <a16:colId xmlns:a16="http://schemas.microsoft.com/office/drawing/2014/main" val="2036786681"/>
                    </a:ext>
                  </a:extLst>
                </a:gridCol>
                <a:gridCol w="686289">
                  <a:extLst>
                    <a:ext uri="{9D8B030D-6E8A-4147-A177-3AD203B41FA5}">
                      <a16:colId xmlns:a16="http://schemas.microsoft.com/office/drawing/2014/main" val="3471561433"/>
                    </a:ext>
                  </a:extLst>
                </a:gridCol>
              </a:tblGrid>
              <a:tr h="1900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455171"/>
                  </a:ext>
                </a:extLst>
              </a:tr>
              <a:tr h="304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074406"/>
                  </a:ext>
                </a:extLst>
              </a:tr>
              <a:tr h="190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6.546.642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-61.320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3.143.777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01939"/>
                  </a:ext>
                </a:extLst>
              </a:tr>
              <a:tr h="190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46.237.206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46.417.352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180.146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36.427.801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506076"/>
                  </a:ext>
                </a:extLst>
              </a:tr>
              <a:tr h="190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la Mujer y la Equidad de Género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25.492.607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353.330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18.613.714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831679"/>
                  </a:ext>
                </a:extLst>
              </a:tr>
              <a:tr h="190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Mujer y Trabajo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7.658.170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-52.232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6.877.628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995175"/>
                  </a:ext>
                </a:extLst>
              </a:tr>
              <a:tr h="190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Prevención y Atención de la Violencia contra las Mujeres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14.174.739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-120.952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11.466.221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162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80257" y="6814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B911638-9246-43E8-81EE-596ABB0F1C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510170"/>
              </p:ext>
            </p:extLst>
          </p:nvPr>
        </p:nvGraphicFramePr>
        <p:xfrm>
          <a:off x="628649" y="1988840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56107169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88185962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23198782"/>
                    </a:ext>
                  </a:extLst>
                </a:gridCol>
                <a:gridCol w="2873874">
                  <a:extLst>
                    <a:ext uri="{9D8B030D-6E8A-4147-A177-3AD203B41FA5}">
                      <a16:colId xmlns:a16="http://schemas.microsoft.com/office/drawing/2014/main" val="41666712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59608282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077811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2970027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03015121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74019062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5674769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3294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1041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6.546.642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-61.320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079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4.639.767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4.599.138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-40.629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2.362.390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2350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1.927.104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1.777.970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736.089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6627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0464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997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9452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CEPAL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2833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2925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9700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2802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4174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2477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297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941" y="6241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9FE72AF-33BA-45A5-B9F7-029DCB74F3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990651"/>
              </p:ext>
            </p:extLst>
          </p:nvPr>
        </p:nvGraphicFramePr>
        <p:xfrm>
          <a:off x="628649" y="1916832"/>
          <a:ext cx="7886701" cy="338942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50009590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06471292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0970826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64182412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4291243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962813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906724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94069077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98512019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9414307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7061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9849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25.492.607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18.613.714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0691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10.399.963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10.320.885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5.730.837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0890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2.327.563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2.169.764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-157.799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901.830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84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7042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12.717.427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11.980.906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087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12.717.427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11.980.906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7607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9.031.953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9.420.032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9.031.952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7330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1.826.449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1.731.278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891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Vivir de la Sexualidad y la Reproducción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831.272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831.272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817.027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0739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Ciudadanía y Participación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639.674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639.674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400.649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3187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1631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-13.675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6682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8883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6177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0624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1166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3314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506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80455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FB8B41D-2071-449D-9502-EA507DEC5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956369"/>
              </p:ext>
            </p:extLst>
          </p:nvPr>
        </p:nvGraphicFramePr>
        <p:xfrm>
          <a:off x="628649" y="1874573"/>
          <a:ext cx="7886701" cy="223767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03260569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3050029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338962269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66467275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80151591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259408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9703035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74855975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3582937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8544317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30932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1709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7.658.170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6.877.628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7643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1997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358.312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7102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7.065.965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7.065.965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6.703.411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5119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3.325.795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3.325.795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3.031.350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1457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"4 a 7"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3.013.936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3.013.936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2.958.165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4823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311.859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311.859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8381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8223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2343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0260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925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6814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BF2DF93-6B53-4088-B0D5-02C781244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986887"/>
              </p:ext>
            </p:extLst>
          </p:nvPr>
        </p:nvGraphicFramePr>
        <p:xfrm>
          <a:off x="628649" y="2003580"/>
          <a:ext cx="7886701" cy="2599653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45788513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7128969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9632691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19186632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138413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503805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6208418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53949399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75621758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15490970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16418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6532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14.174.739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-120.952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11.466.221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4405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611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260.956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214.740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-46.216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057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13.995.980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13.910.538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-85.442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11.367.201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9652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13.004.720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12.919.278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-85.442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10.837.439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9773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11.823.891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10.210.413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4378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Integral de Violencias contra las Mujeres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792.750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1.095.387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302.637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627.026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152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991.260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991.260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529.762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56914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908.164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908.164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529.762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4893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83.096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8321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6570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529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2356</TotalTime>
  <Words>1547</Words>
  <Application>Microsoft Office PowerPoint</Application>
  <PresentationFormat>Presentación en pantalla (4:3)</PresentationFormat>
  <Paragraphs>761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JULIO DE 2018 PARTIDA 27: MINISTERIO DE LA MUJER Y LA EQUIDAD DE GÉNERO</vt:lpstr>
      <vt:lpstr>EJECUCIÓN ACUMULADA DE GASTOS A JULIO DE 2018  PARTIDA 27 MINISTERIO DE LA MUJER Y EQUIDAD DE GÉNERO</vt:lpstr>
      <vt:lpstr>Presentación de PowerPoint</vt:lpstr>
      <vt:lpstr>EJECUCIÓN ACUMULADA DE GASTOS A JULIO DE 2018  PARTIDA 27 MINISTERIO DE LA MUJER Y EQUIDAD DE GÉNERO</vt:lpstr>
      <vt:lpstr>EJECUCIÓN ACUMULADA DE GASTOS A JULIO DE 2018  PARTIDA 27 RESUMEN POR CAPÍTULOS</vt:lpstr>
      <vt:lpstr>EJECUCIÓN ACUMULADA DE GASTOS A JULIO DE 2018  PARTIDA 27. CAPÍTULO 01. PROGRAMA 01:  SUBSECRETARÍA DE LA MUJER Y LA EQUIDAD DE GÉNERO</vt:lpstr>
      <vt:lpstr>EJECUCIÓN ACUMULADA DE GASTOS A JULIO DE 2018  PARTIDA 27. CAPÍTULO 02. PROGRAMA 01:  SERVICIO NACIONAL DE LA MUJER Y LA EQUIDAD DE GÉNERO</vt:lpstr>
      <vt:lpstr>EJECUCIÓN ACUMULADA DE GASTOS A JULIO DE 2018  PARTIDA 27. CAPÍTULO 02. PROGRAMA 02:  MUJER Y TRABAJO </vt:lpstr>
      <vt:lpstr>EJECUCIÓN ACUMULADA DE GASTOS A JULIO DE 2018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147</cp:revision>
  <cp:lastPrinted>2016-10-11T11:56:42Z</cp:lastPrinted>
  <dcterms:created xsi:type="dcterms:W3CDTF">2016-06-23T13:38:47Z</dcterms:created>
  <dcterms:modified xsi:type="dcterms:W3CDTF">2019-01-03T18:28:47Z</dcterms:modified>
</cp:coreProperties>
</file>