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>
      <p:cViewPr varScale="1">
        <p:scale>
          <a:sx n="73" d="100"/>
          <a:sy n="73" d="100"/>
        </p:scale>
        <p:origin x="-102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16-4F7D-BB78-D5CBB88136A7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16-4F7D-BB78-D5CBB88136A7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16-4F7D-BB78-D5CBB88136A7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16-4F7D-BB78-D5CBB88136A7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16-4F7D-BB78-D5CBB8813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Adm.'!$Z$27:$AF$27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Adm.'!$Z$28:$AF$28</c:f>
              <c:numCache>
                <c:formatCode>0.0%</c:formatCode>
                <c:ptCount val="7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616-4F7D-BB78-D5CBB88136A7}"/>
            </c:ext>
          </c:extLst>
        </c:ser>
        <c:ser>
          <c:idx val="1"/>
          <c:order val="1"/>
          <c:tx>
            <c:strRef>
              <c:f>'Sec. y Adm.'!$Y$29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16-4F7D-BB78-D5CBB88136A7}"/>
                </c:ext>
              </c:extLst>
            </c:dLbl>
            <c:dLbl>
              <c:idx val="2"/>
              <c:layout>
                <c:manualLayout>
                  <c:x val="7.4999999999999997E-2"/>
                  <c:y val="9.047619047619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16-4F7D-BB78-D5CBB88136A7}"/>
                </c:ext>
              </c:extLst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16-4F7D-BB78-D5CBB88136A7}"/>
                </c:ext>
              </c:extLst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16-4F7D-BB78-D5CBB88136A7}"/>
                </c:ext>
              </c:extLst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16-4F7D-BB78-D5CBB88136A7}"/>
                </c:ext>
              </c:extLst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16-4F7D-BB78-D5CBB88136A7}"/>
                </c:ext>
              </c:extLst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16-4F7D-BB78-D5CBB8813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Adm.'!$Z$27:$AF$27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Adm.'!$Z$29:$AF$29</c:f>
              <c:numCache>
                <c:formatCode>0.0%</c:formatCode>
                <c:ptCount val="7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  <c:pt idx="4">
                  <c:v>5.9652772263449741E-2</c:v>
                </c:pt>
                <c:pt idx="5">
                  <c:v>9.9351462609449034E-2</c:v>
                </c:pt>
                <c:pt idx="6">
                  <c:v>5.9214121117443529E-2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B616-4F7D-BB78-D5CBB8813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06944"/>
        <c:axId val="151509632"/>
      </c:barChart>
      <c:catAx>
        <c:axId val="15150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509632"/>
        <c:crosses val="autoZero"/>
        <c:auto val="1"/>
        <c:lblAlgn val="ctr"/>
        <c:lblOffset val="100"/>
        <c:noMultiLvlLbl val="0"/>
      </c:catAx>
      <c:valAx>
        <c:axId val="1515096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515069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84-4043-8A13-4BE8BE03999D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84-4043-8A13-4BE8BE03999D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84-4043-8A13-4BE8BE03999D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84-4043-8A13-4BE8BE03999D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84-4043-8A13-4BE8BE03999D}"/>
                </c:ext>
              </c:extLst>
            </c:dLbl>
            <c:dLbl>
              <c:idx val="5"/>
              <c:layout>
                <c:manualLayout>
                  <c:x val="-4.2888888888888886E-2"/>
                  <c:y val="6.7226096737907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C4-4D32-B141-8B136892E369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84-4043-8A13-4BE8BE0399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Adm.'!$AM$27:$AS$27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Adm.'!$AM$28:$AS$28</c:f>
              <c:numCache>
                <c:formatCode>0.0%</c:formatCode>
                <c:ptCount val="7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F84-4043-8A13-4BE8BE03999D}"/>
            </c:ext>
          </c:extLst>
        </c:ser>
        <c:ser>
          <c:idx val="1"/>
          <c:order val="1"/>
          <c:tx>
            <c:strRef>
              <c:f>'Sec. y Adm.'!$AL$29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84-4043-8A13-4BE8BE03999D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84-4043-8A13-4BE8BE03999D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84-4043-8A13-4BE8BE03999D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84-4043-8A13-4BE8BE03999D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84-4043-8A13-4BE8BE03999D}"/>
                </c:ext>
              </c:extLst>
            </c:dLbl>
            <c:dLbl>
              <c:idx val="5"/>
              <c:layout>
                <c:manualLayout>
                  <c:x val="-9.4444444444444442E-2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C4-4D32-B141-8B136892E369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84-4043-8A13-4BE8BE03999D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F84-4043-8A13-4BE8BE03999D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F84-4043-8A13-4BE8BE0399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Adm.'!$AM$27:$AS$27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Adm.'!$AM$29:$AS$29</c:f>
              <c:numCache>
                <c:formatCode>0.0%</c:formatCode>
                <c:ptCount val="7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  <c:pt idx="4">
                  <c:v>0.4418780106593162</c:v>
                </c:pt>
                <c:pt idx="5">
                  <c:v>0.54122947326876525</c:v>
                </c:pt>
                <c:pt idx="6">
                  <c:v>0.60044359438620876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DF84-4043-8A13-4BE8BE039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81920"/>
        <c:axId val="108083456"/>
      </c:lineChart>
      <c:catAx>
        <c:axId val="10808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8083456"/>
        <c:crosses val="autoZero"/>
        <c:auto val="1"/>
        <c:lblAlgn val="ctr"/>
        <c:lblOffset val="100"/>
        <c:noMultiLvlLbl val="0"/>
      </c:catAx>
      <c:valAx>
        <c:axId val="1080834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8081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</a:t>
            </a:r>
            <a:r>
              <a:rPr lang="es-CL" sz="2000" b="1" dirty="0">
                <a:latin typeface="+mn-lt"/>
              </a:rPr>
              <a:t>DE </a:t>
            </a:r>
            <a:r>
              <a:rPr lang="es-CL" sz="2000" b="1" dirty="0" smtClean="0">
                <a:latin typeface="+mn-lt"/>
              </a:rPr>
              <a:t>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 smtClean="0">
                <a:latin typeface="+mn-lt"/>
              </a:rPr>
              <a:t>DE 2018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</a:t>
            </a:r>
            <a:r>
              <a:rPr lang="es-CL" sz="2000" b="1" dirty="0" smtClean="0">
                <a:latin typeface="+mn-lt"/>
              </a:rPr>
              <a:t>REPÚBLICA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septiembre </a:t>
            </a:r>
            <a:r>
              <a:rPr lang="es-CL" sz="1200" dirty="0" smtClean="0"/>
              <a:t>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JULIO,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1.205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5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,9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 inferior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la ejecución del mismo mes del año anterior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(7,9%).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JULIO 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de la Partida Presidencia de la República totaliza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12.219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millones, equivalente a un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60%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superior al 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57% 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obtenido al mismo período del año 2017.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Durante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el mes pasado las modificaciones presupuestarias presentaban un incremento de $1.098 millones. Sin embargo, para este mes, las modificaciones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presupuestarias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rebajaron ese incremento para dejarlo en $194 millones, con las siguientes variaciones respecto de la ley inicial: Incremento de </a:t>
            </a:r>
            <a:r>
              <a:rPr lang="es-CL" sz="1600" dirty="0" smtClean="0"/>
              <a:t>$628 </a:t>
            </a:r>
            <a:r>
              <a:rPr lang="es-CL" sz="1600" dirty="0"/>
              <a:t>millones en Deuda Flotante, proveniente de operaciones del año </a:t>
            </a:r>
            <a:r>
              <a:rPr lang="es-CL" sz="1600" dirty="0" smtClean="0"/>
              <a:t>anterior, $216 millones en Prestaciones de Seguridad Social, $7 millones de aumento en Apoyo de Actividades </a:t>
            </a:r>
            <a:r>
              <a:rPr lang="es-CL" sz="1600" dirty="0" smtClean="0"/>
              <a:t>Presidenciales; </a:t>
            </a:r>
            <a:r>
              <a:rPr lang="es-CL" sz="1600" dirty="0" smtClean="0"/>
              <a:t>y rebaja de </a:t>
            </a:r>
            <a:r>
              <a:rPr lang="es-CL" sz="1600" dirty="0" smtClean="0"/>
              <a:t>$16 </a:t>
            </a:r>
            <a:r>
              <a:rPr lang="es-CL" sz="1600" dirty="0" smtClean="0"/>
              <a:t>millones en </a:t>
            </a:r>
            <a:r>
              <a:rPr lang="es-CL" sz="1600" dirty="0" smtClean="0"/>
              <a:t>Adquisición </a:t>
            </a:r>
            <a:r>
              <a:rPr lang="es-CL" sz="1600" dirty="0" smtClean="0"/>
              <a:t>de Mobiliario y </a:t>
            </a:r>
            <a:r>
              <a:rPr lang="es-CL" sz="1600" dirty="0" smtClean="0"/>
              <a:t>Otros, $22 millones en Adquisición de Vehículo, $25 millones en Equipos Informáticos, $16 millones en Programas Informáticos, $21 millones en Gastos en Personal y $564 millones en Bienes y Servicios de Consumo.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La ejecución de la asignación Cambio de Mando Presidencial alcanza a $613 millones, que representa un 83% de avance y la asignación Apoyo Actividades Presidenciales registra $</a:t>
            </a:r>
            <a:r>
              <a:rPr lang="es-MX" sz="1600" dirty="0" smtClean="0"/>
              <a:t>1.968 </a:t>
            </a:r>
            <a:r>
              <a:rPr lang="es-MX" sz="1600" dirty="0"/>
              <a:t>millones, equivalente a un </a:t>
            </a:r>
            <a:r>
              <a:rPr lang="es-MX" sz="1600" dirty="0" smtClean="0"/>
              <a:t>50% </a:t>
            </a:r>
            <a:r>
              <a:rPr lang="es-MX" sz="1600" dirty="0"/>
              <a:t>de avance</a:t>
            </a:r>
            <a:r>
              <a:rPr lang="es-MX" sz="1600" dirty="0" smtClean="0"/>
              <a:t>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REPÚBLICA</a:t>
            </a:r>
          </a:p>
        </p:txBody>
      </p:sp>
      <p:graphicFrame>
        <p:nvGraphicFramePr>
          <p:cNvPr id="7" name="1 Gráfico" title="Ejecución Mensual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472514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084783"/>
              </p:ext>
            </p:extLst>
          </p:nvPr>
        </p:nvGraphicFramePr>
        <p:xfrm>
          <a:off x="971600" y="2348880"/>
          <a:ext cx="7086602" cy="2135505"/>
        </p:xfrm>
        <a:graphic>
          <a:graphicData uri="http://schemas.openxmlformats.org/drawingml/2006/table">
            <a:tbl>
              <a:tblPr/>
              <a:tblGrid>
                <a:gridCol w="661141"/>
                <a:gridCol w="2290380"/>
                <a:gridCol w="672947"/>
                <a:gridCol w="672947"/>
                <a:gridCol w="664092"/>
                <a:gridCol w="708365"/>
                <a:gridCol w="708365"/>
                <a:gridCol w="70836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20.545.026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12.219.642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7.711.139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4.491.057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6.950.598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-564.782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4.201.284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4.666.277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2.582.653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-72.786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CAPITULO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60400" y="1847374"/>
          <a:ext cx="7823200" cy="4031615"/>
        </p:xfrm>
        <a:graphic>
          <a:graphicData uri="http://schemas.openxmlformats.org/drawingml/2006/table">
            <a:tbl>
              <a:tblPr/>
              <a:tblGrid>
                <a:gridCol w="342900"/>
                <a:gridCol w="406400"/>
                <a:gridCol w="368300"/>
                <a:gridCol w="21336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20.545.026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12.219.642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7.711.139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4.491.057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6.950.598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-564.782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4.201.284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4.666.277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2.582.653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4.666.277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2.582.653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3.925.846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1.968.933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Cambio de Mando Presidencial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-72.786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804</Words>
  <Application>Microsoft Office PowerPoint</Application>
  <PresentationFormat>Presentación en pantalla (4:3)</PresentationFormat>
  <Paragraphs>314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JULIO DE 2018 PARTIDA 01: PRESIDENCIA DE LA REPÚBLICA</vt:lpstr>
      <vt:lpstr>EJECUCIÓN ACUMULADA DE GASTOS A JULIO DE 2018  PARTIDA 01 PRESIDENCIA DE LA REPÚBLICA</vt:lpstr>
      <vt:lpstr>Presentación de PowerPoint</vt:lpstr>
      <vt:lpstr>Presentación de PowerPoint</vt:lpstr>
      <vt:lpstr>EJECUCIÓN ACUMULADA DE GASTOS A JULIO DE 2018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190</cp:revision>
  <cp:lastPrinted>2017-05-05T14:22:30Z</cp:lastPrinted>
  <dcterms:created xsi:type="dcterms:W3CDTF">2016-06-23T13:38:47Z</dcterms:created>
  <dcterms:modified xsi:type="dcterms:W3CDTF">2018-09-11T15:07:30Z</dcterms:modified>
</cp:coreProperties>
</file>