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Partida'!$C$28:$C$31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INICIATIVAS DE INVERSIÓN                                                        </c:v>
                </c:pt>
              </c:strCache>
            </c:strRef>
          </c:cat>
          <c:val>
            <c:numRef>
              <c:f>'Resumen Partida'!$D$28:$D$31</c:f>
              <c:numCache>
                <c:formatCode>0.0%</c:formatCode>
                <c:ptCount val="4"/>
                <c:pt idx="0">
                  <c:v>0.78953563171833219</c:v>
                </c:pt>
                <c:pt idx="1">
                  <c:v>0.12824635052695002</c:v>
                </c:pt>
                <c:pt idx="2">
                  <c:v>3.0711032393104611E-2</c:v>
                </c:pt>
                <c:pt idx="3">
                  <c:v>4.0443676472695242E-2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44503477690288706"/>
          <c:y val="1.018801707236185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Adm.'!$Z$30:$AA$30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Adm.'!$Z$31:$AA$31</c:f>
              <c:numCache>
                <c:formatCode>0.0%</c:formatCode>
                <c:ptCount val="2"/>
                <c:pt idx="0">
                  <c:v>8.5776528515482606E-2</c:v>
                </c:pt>
                <c:pt idx="1">
                  <c:v>6.2990864690887077E-2</c:v>
                </c:pt>
              </c:numCache>
            </c:numRef>
          </c:val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71604938271606E-2"/>
                  <c:y val="-2.27686350948958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Adm.'!$Z$30:$AA$30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Adm.'!$Z$32:$AA$32</c:f>
              <c:numCache>
                <c:formatCode>0.0%</c:formatCode>
                <c:ptCount val="2"/>
                <c:pt idx="0">
                  <c:v>0.11210813038503496</c:v>
                </c:pt>
                <c:pt idx="1">
                  <c:v>6.7943964662915399E-2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622208"/>
        <c:axId val="110623744"/>
      </c:barChart>
      <c:catAx>
        <c:axId val="11062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623744"/>
        <c:crosses val="autoZero"/>
        <c:auto val="1"/>
        <c:lblAlgn val="ctr"/>
        <c:lblOffset val="100"/>
        <c:noMultiLvlLbl val="0"/>
      </c:catAx>
      <c:valAx>
        <c:axId val="1106237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0622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4444444444444442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Adm.'!$AM$30:$AN$30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Adm.'!$AM$31:$AN$31</c:f>
              <c:numCache>
                <c:formatCode>0.0%</c:formatCode>
                <c:ptCount val="2"/>
                <c:pt idx="0">
                  <c:v>8.5776528515482606E-2</c:v>
                </c:pt>
                <c:pt idx="1">
                  <c:v>0.1487673932063697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3889107611548562E-2"/>
                  <c:y val="-4.846992813577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11329833770775E-2"/>
                  <c:y val="-2.201292189191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Adm.'!$AM$30:$AN$30</c:f>
              <c:strCache>
                <c:ptCount val="2"/>
                <c:pt idx="0">
                  <c:v>Enero</c:v>
                </c:pt>
                <c:pt idx="1">
                  <c:v>Febrero</c:v>
                </c:pt>
              </c:strCache>
            </c:strRef>
          </c:cat>
          <c:val>
            <c:numRef>
              <c:f>'Sec. y Adm.'!$AM$32:$AN$32</c:f>
              <c:numCache>
                <c:formatCode>0.0%</c:formatCode>
                <c:ptCount val="2"/>
                <c:pt idx="0">
                  <c:v>0.11210813038503496</c:v>
                </c:pt>
                <c:pt idx="1">
                  <c:v>0.18005209504795036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67616"/>
        <c:axId val="58777600"/>
      </c:lineChart>
      <c:catAx>
        <c:axId val="5876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8777600"/>
        <c:crosses val="autoZero"/>
        <c:auto val="1"/>
        <c:lblAlgn val="ctr"/>
        <c:lblOffset val="100"/>
        <c:noMultiLvlLbl val="0"/>
      </c:catAx>
      <c:valAx>
        <c:axId val="587776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8767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1" name="Picture 17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34" y="1106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Febrero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Contraloría en el </a:t>
            </a:r>
            <a:r>
              <a:rPr lang="es-CL" sz="1600" dirty="0"/>
              <a:t>mes de </a:t>
            </a:r>
            <a:r>
              <a:rPr lang="es-CL" sz="1600" dirty="0" smtClean="0"/>
              <a:t>Febrero fue de $5.187 millones, equivalente a un 6,8%, superior al 6,3% registrado en igual fecha del año anterior. Con ello, la ejecución acumulada asciende a </a:t>
            </a:r>
            <a:r>
              <a:rPr lang="es-CL" sz="1600" smtClean="0"/>
              <a:t>$13.748 </a:t>
            </a:r>
            <a:r>
              <a:rPr lang="es-CL" sz="1600" dirty="0" smtClean="0"/>
              <a:t>millones, equivalente a un 18% respecto de la ley inicial.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En este mes se registran modificaciones presupuestarias que incrementan el presupuesto en $8.560 millones y que son destinados a: Personal $ 4.471 millones, Bienes y Servicios de Consumo $250 millones y Deuda Flotante por $3.830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Contraloría destina su presupuesto en un 79% a Personal, 12% y  a Bienes y Servicios de Consumo.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 smtClean="0"/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443211"/>
              </p:ext>
            </p:extLst>
          </p:nvPr>
        </p:nvGraphicFramePr>
        <p:xfrm>
          <a:off x="2987824" y="4221088"/>
          <a:ext cx="3727192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8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846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13.748.025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9.014.975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3.829.858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47063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13.748.025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9.014.975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865.542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30.492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12.281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15.671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3.829.858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469,0%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3.829.858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664</Words>
  <Application>Microsoft Office PowerPoint</Application>
  <PresentationFormat>Presentación en pantalla (4:3)</PresentationFormat>
  <Paragraphs>327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Febrero de 2018 Partida 04: CONTRALORÍA GENERAL DE LA REPÚBLICA</vt:lpstr>
      <vt:lpstr>Ejecución Presupuestaria de Gastos Acumulada al mes de Febrero de 2018  Contraloría General de la República</vt:lpstr>
      <vt:lpstr>Ejecución Presupuestaria de Gastos al mes de Febrero de 2018  Contraloría General de la República</vt:lpstr>
      <vt:lpstr>Ejecución Presupuestaria de Gastos Acumulada al mes de Febrero de 2018  Contraloría General de la República</vt:lpstr>
      <vt:lpstr>Ejecución Presupuestaria de Gastos Acumulada al mes de Febrero de 2018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170</cp:revision>
  <cp:lastPrinted>2016-10-11T11:56:42Z</cp:lastPrinted>
  <dcterms:created xsi:type="dcterms:W3CDTF">2016-06-23T13:38:47Z</dcterms:created>
  <dcterms:modified xsi:type="dcterms:W3CDTF">2018-08-20T13:29:11Z</dcterms:modified>
</cp:coreProperties>
</file>