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3"/>
  </p:notesMasterIdLst>
  <p:handoutMasterIdLst>
    <p:handoutMasterId r:id="rId14"/>
  </p:handoutMasterIdLst>
  <p:sldIdLst>
    <p:sldId id="256" r:id="rId3"/>
    <p:sldId id="298" r:id="rId4"/>
    <p:sldId id="305" r:id="rId5"/>
    <p:sldId id="304" r:id="rId6"/>
    <p:sldId id="306" r:id="rId7"/>
    <p:sldId id="264" r:id="rId8"/>
    <p:sldId id="263" r:id="rId9"/>
    <p:sldId id="302" r:id="rId10"/>
    <p:sldId id="303" r:id="rId11"/>
    <p:sldId id="299" r:id="rId12"/>
  </p:sldIdLst>
  <p:sldSz cx="9144000" cy="6858000" type="screen4x3"/>
  <p:notesSz cx="7010400" cy="9236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84" y="3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09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1.202800346507526E-2"/>
                  <c:y val="-6.63585122486390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1F4-4043-A855-35513FB552BA}"/>
                </c:ext>
              </c:extLst>
            </c:dLbl>
            <c:dLbl>
              <c:idx val="1"/>
              <c:layout>
                <c:manualLayout>
                  <c:x val="0"/>
                  <c:y val="-3.50529628652372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1F4-4043-A855-35513FB552BA}"/>
                </c:ext>
              </c:extLst>
            </c:dLbl>
            <c:dLbl>
              <c:idx val="2"/>
              <c:layout>
                <c:manualLayout>
                  <c:x val="8.3334175188344017E-3"/>
                  <c:y val="-1.85183417120319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1F4-4043-A855-35513FB552B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'resumen instituciones'!$C$9:$C$11</c:f>
              <c:strCache>
                <c:ptCount val="3"/>
                <c:pt idx="0">
                  <c:v>Subsecretaría del Medio Ambiente</c:v>
                </c:pt>
                <c:pt idx="1">
                  <c:v>Servicio de Evaluación Ambiental</c:v>
                </c:pt>
                <c:pt idx="2">
                  <c:v>Superintendencia del Medio Ambiente</c:v>
                </c:pt>
              </c:strCache>
            </c:strRef>
          </c:cat>
          <c:val>
            <c:numRef>
              <c:f>'resumen instituciones'!$D$9:$D$11</c:f>
              <c:numCache>
                <c:formatCode>0.0%</c:formatCode>
                <c:ptCount val="3"/>
                <c:pt idx="0">
                  <c:v>0.55879089676155791</c:v>
                </c:pt>
                <c:pt idx="1">
                  <c:v>0.25675090139698797</c:v>
                </c:pt>
                <c:pt idx="2">
                  <c:v>0.18445820184145409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1F4-4043-A855-35513FB552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9574912"/>
        <c:axId val="88051712"/>
        <c:axId val="0"/>
      </c:bar3DChart>
      <c:catAx>
        <c:axId val="595749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88051712"/>
        <c:crosses val="autoZero"/>
        <c:auto val="1"/>
        <c:lblAlgn val="ctr"/>
        <c:lblOffset val="100"/>
        <c:noMultiLvlLbl val="0"/>
      </c:catAx>
      <c:valAx>
        <c:axId val="88051712"/>
        <c:scaling>
          <c:orientation val="minMax"/>
        </c:scaling>
        <c:delete val="0"/>
        <c:axPos val="l"/>
        <c:majorGridlines>
          <c:spPr>
            <a:ln>
              <a:solidFill>
                <a:sysClr val="windowText" lastClr="000000"/>
              </a:solidFill>
            </a:ln>
          </c:spPr>
        </c:majorGridlines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59574912"/>
        <c:crosses val="autoZero"/>
        <c:crossBetween val="between"/>
      </c:valAx>
    </c:plotArea>
    <c:plotVisOnly val="1"/>
    <c:dispBlanksAs val="gap"/>
    <c:showDLblsOverMax val="0"/>
  </c:chart>
  <c:spPr>
    <a:ln>
      <a:solidFill>
        <a:sysClr val="windowText" lastClr="000000"/>
      </a:solidFill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% Ejecución Mensual</a:t>
            </a:r>
          </a:p>
        </c:rich>
      </c:tx>
      <c:layout>
        <c:manualLayout>
          <c:xMode val="edge"/>
          <c:yMode val="edge"/>
          <c:x val="0.21560411198600174"/>
          <c:y val="1.9047619047619049E-2"/>
        </c:manualLayout>
      </c:layout>
      <c:overlay val="1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'resumen partida'!$V$16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5.0925337632079971E-17"/>
                  <c:y val="2.98507462686567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A12-4B39-9FBB-584709835E1A}"/>
                </c:ext>
              </c:extLst>
            </c:dLbl>
            <c:dLbl>
              <c:idx val="1"/>
              <c:layout>
                <c:manualLayout>
                  <c:x val="-1.666666666666666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A12-4B39-9FBB-584709835E1A}"/>
                </c:ext>
              </c:extLst>
            </c:dLbl>
            <c:dLbl>
              <c:idx val="2"/>
              <c:layout>
                <c:manualLayout>
                  <c:x val="-2.5000000000000001E-2"/>
                  <c:y val="9.25925925925921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A12-4B39-9FBB-584709835E1A}"/>
                </c:ext>
              </c:extLst>
            </c:dLbl>
            <c:dLbl>
              <c:idx val="3"/>
              <c:layout>
                <c:manualLayout>
                  <c:x val="-1.111111111111111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A12-4B39-9FBB-584709835E1A}"/>
                </c:ext>
              </c:extLst>
            </c:dLbl>
            <c:dLbl>
              <c:idx val="6"/>
              <c:layout>
                <c:manualLayout>
                  <c:x val="-1.9444444444444445E-2"/>
                  <c:y val="9.25925925925925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A12-4B39-9FBB-584709835E1A}"/>
                </c:ext>
              </c:extLst>
            </c:dLbl>
            <c:dLbl>
              <c:idx val="9"/>
              <c:layout>
                <c:manualLayout>
                  <c:x val="2.8576109235321692E-3"/>
                  <c:y val="2.85714285714285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A12-4B39-9FBB-584709835E1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'resumen partida'!$W$15:$AD$15</c:f>
              <c:strCache>
                <c:ptCount val="8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</c:strCache>
            </c:strRef>
          </c:cat>
          <c:val>
            <c:numRef>
              <c:f>'resumen partida'!$W$16:$AD$16</c:f>
              <c:numCache>
                <c:formatCode>0.0%</c:formatCode>
                <c:ptCount val="8"/>
                <c:pt idx="0">
                  <c:v>5.4622252095353138E-2</c:v>
                </c:pt>
                <c:pt idx="1">
                  <c:v>6.0519176705306273E-2</c:v>
                </c:pt>
                <c:pt idx="2">
                  <c:v>8.1569363771360481E-2</c:v>
                </c:pt>
                <c:pt idx="3">
                  <c:v>6.8299457336850916E-2</c:v>
                </c:pt>
                <c:pt idx="4">
                  <c:v>9.9495709275761735E-2</c:v>
                </c:pt>
                <c:pt idx="5">
                  <c:v>8.2305759550633364E-2</c:v>
                </c:pt>
                <c:pt idx="6">
                  <c:v>7.9819725737450831E-2</c:v>
                </c:pt>
                <c:pt idx="7">
                  <c:v>7.6288894543347668E-2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A12-4B39-9FBB-584709835E1A}"/>
            </c:ext>
          </c:extLst>
        </c:ser>
        <c:ser>
          <c:idx val="1"/>
          <c:order val="1"/>
          <c:tx>
            <c:strRef>
              <c:f>'resumen partida'!$V$17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'resumen partida'!$W$15:$AD$15</c:f>
              <c:strCache>
                <c:ptCount val="8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</c:strCache>
            </c:strRef>
          </c:cat>
          <c:val>
            <c:numRef>
              <c:f>'resumen partida'!$W$17:$AD$17</c:f>
              <c:numCache>
                <c:formatCode>0.0%</c:formatCode>
                <c:ptCount val="8"/>
                <c:pt idx="0">
                  <c:v>5.4198481082536491E-2</c:v>
                </c:pt>
                <c:pt idx="1">
                  <c:v>5.2181356881031322E-2</c:v>
                </c:pt>
                <c:pt idx="2">
                  <c:v>8.9297028200850614E-2</c:v>
                </c:pt>
                <c:pt idx="3">
                  <c:v>7.2750308263703753E-2</c:v>
                </c:pt>
                <c:pt idx="4">
                  <c:v>6.7267627045342268E-2</c:v>
                </c:pt>
                <c:pt idx="5">
                  <c:v>8.0741529357009886E-2</c:v>
                </c:pt>
                <c:pt idx="6">
                  <c:v>6.2734192744839809E-2</c:v>
                </c:pt>
                <c:pt idx="7">
                  <c:v>7.3259693739307949E-2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A12-4B39-9FBB-584709835E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527360"/>
        <c:axId val="40528896"/>
      </c:barChart>
      <c:catAx>
        <c:axId val="405273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0528896"/>
        <c:crosses val="autoZero"/>
        <c:auto val="1"/>
        <c:lblAlgn val="ctr"/>
        <c:lblOffset val="100"/>
        <c:noMultiLvlLbl val="0"/>
      </c:catAx>
      <c:valAx>
        <c:axId val="40528896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4052736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% Ejecución Acumulada</a:t>
            </a:r>
          </a:p>
        </c:rich>
      </c:tx>
      <c:overlay val="1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'resumen partida'!$AI$16</c:f>
              <c:strCache>
                <c:ptCount val="1"/>
                <c:pt idx="0">
                  <c:v>2017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5.9555555555555556E-2"/>
                  <c:y val="-3.75358080239970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D88-448F-987C-07EDE35505AC}"/>
                </c:ext>
              </c:extLst>
            </c:dLbl>
            <c:dLbl>
              <c:idx val="1"/>
              <c:layout>
                <c:manualLayout>
                  <c:x val="2.6555555555555554E-2"/>
                  <c:y val="5.5943007124109481E-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D88-448F-987C-07EDE35505AC}"/>
                </c:ext>
              </c:extLst>
            </c:dLbl>
            <c:dLbl>
              <c:idx val="2"/>
              <c:layout>
                <c:manualLayout>
                  <c:x val="7.1111111111111115E-3"/>
                  <c:y val="4.34165729283839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D88-448F-987C-07EDE35505AC}"/>
                </c:ext>
              </c:extLst>
            </c:dLbl>
            <c:dLbl>
              <c:idx val="3"/>
              <c:layout>
                <c:manualLayout>
                  <c:x val="-3.9999999999998977E-3"/>
                  <c:y val="1.48451443569553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D88-448F-987C-07EDE35505AC}"/>
                </c:ext>
              </c:extLst>
            </c:dLbl>
            <c:dLbl>
              <c:idx val="4"/>
              <c:layout>
                <c:manualLayout>
                  <c:x val="-2.0666666666666767E-2"/>
                  <c:y val="3.86546681664791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D88-448F-987C-07EDE35505AC}"/>
                </c:ext>
              </c:extLst>
            </c:dLbl>
            <c:dLbl>
              <c:idx val="11"/>
              <c:layout>
                <c:manualLayout>
                  <c:x val="-6.5749999999999892E-2"/>
                  <c:y val="-3.18635170603674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D88-448F-987C-07EDE35505A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'resumen partida'!$AJ$15:$AQ$15</c:f>
              <c:strCache>
                <c:ptCount val="8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</c:strCache>
            </c:strRef>
          </c:cat>
          <c:val>
            <c:numRef>
              <c:f>'resumen partida'!$AJ$16:$AQ$16</c:f>
              <c:numCache>
                <c:formatCode>0.0%</c:formatCode>
                <c:ptCount val="8"/>
                <c:pt idx="0">
                  <c:v>5.4622252095353138E-2</c:v>
                </c:pt>
                <c:pt idx="1">
                  <c:v>0.1151414288006594</c:v>
                </c:pt>
                <c:pt idx="2">
                  <c:v>0.1967107925720199</c:v>
                </c:pt>
                <c:pt idx="3">
                  <c:v>0.26501024990887079</c:v>
                </c:pt>
                <c:pt idx="4">
                  <c:v>0.36450595918463252</c:v>
                </c:pt>
                <c:pt idx="5">
                  <c:v>0.44681171873526593</c:v>
                </c:pt>
                <c:pt idx="6">
                  <c:v>0.5266314444727167</c:v>
                </c:pt>
                <c:pt idx="7">
                  <c:v>0.60292033901606445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1D88-448F-987C-07EDE35505AC}"/>
            </c:ext>
          </c:extLst>
        </c:ser>
        <c:ser>
          <c:idx val="1"/>
          <c:order val="1"/>
          <c:tx>
            <c:strRef>
              <c:f>'resumen partida'!$AI$17</c:f>
              <c:strCache>
                <c:ptCount val="1"/>
                <c:pt idx="0">
                  <c:v>2018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1.1111111111111112E-2"/>
                  <c:y val="1.42857142857142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D88-448F-987C-07EDE35505AC}"/>
                </c:ext>
              </c:extLst>
            </c:dLbl>
            <c:dLbl>
              <c:idx val="1"/>
              <c:layout>
                <c:manualLayout>
                  <c:x val="-3.0555555555555506E-2"/>
                  <c:y val="-8.09523809523809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D88-448F-987C-07EDE35505AC}"/>
                </c:ext>
              </c:extLst>
            </c:dLbl>
            <c:dLbl>
              <c:idx val="2"/>
              <c:layout>
                <c:manualLayout>
                  <c:x val="-8.611111111111111E-2"/>
                  <c:y val="-4.28571428571428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D88-448F-987C-07EDE35505AC}"/>
                </c:ext>
              </c:extLst>
            </c:dLbl>
            <c:dLbl>
              <c:idx val="3"/>
              <c:layout>
                <c:manualLayout>
                  <c:x val="-0.12222222222222212"/>
                  <c:y val="-9.52380952380952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D88-448F-987C-07EDE35505AC}"/>
                </c:ext>
              </c:extLst>
            </c:dLbl>
            <c:dLbl>
              <c:idx val="4"/>
              <c:layout>
                <c:manualLayout>
                  <c:x val="-6.666688538932633E-2"/>
                  <c:y val="-4.76190476190476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D88-448F-987C-07EDE35505AC}"/>
                </c:ext>
              </c:extLst>
            </c:dLbl>
            <c:dLbl>
              <c:idx val="6"/>
              <c:layout>
                <c:manualLayout>
                  <c:x val="-2.2222222222222223E-2"/>
                  <c:y val="3.24074074074073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D88-448F-987C-07EDE35505AC}"/>
                </c:ext>
              </c:extLst>
            </c:dLbl>
            <c:dLbl>
              <c:idx val="7"/>
              <c:layout>
                <c:manualLayout>
                  <c:x val="-1.3888888888888888E-2"/>
                  <c:y val="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D88-448F-987C-07EDE35505AC}"/>
                </c:ext>
              </c:extLst>
            </c:dLbl>
            <c:dLbl>
              <c:idx val="11"/>
              <c:layout>
                <c:manualLayout>
                  <c:x val="0"/>
                  <c:y val="1.85181539807524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1D88-448F-987C-07EDE35505A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'resumen partida'!$AJ$15:$AQ$15</c:f>
              <c:strCache>
                <c:ptCount val="8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</c:strCache>
            </c:strRef>
          </c:cat>
          <c:val>
            <c:numRef>
              <c:f>'resumen partida'!$AJ$17:$AQ$17</c:f>
              <c:numCache>
                <c:formatCode>0.0%</c:formatCode>
                <c:ptCount val="8"/>
                <c:pt idx="0">
                  <c:v>5.4198481082536491E-2</c:v>
                </c:pt>
                <c:pt idx="1">
                  <c:v>0.10637983796356781</c:v>
                </c:pt>
                <c:pt idx="2">
                  <c:v>0.19567686616441843</c:v>
                </c:pt>
                <c:pt idx="3">
                  <c:v>0.26842717442812219</c:v>
                </c:pt>
                <c:pt idx="4">
                  <c:v>0.33569480147346442</c:v>
                </c:pt>
                <c:pt idx="5">
                  <c:v>0.41643633083047432</c:v>
                </c:pt>
                <c:pt idx="6">
                  <c:v>0.47917052357531414</c:v>
                </c:pt>
                <c:pt idx="7">
                  <c:v>0.55243021731462205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1D88-448F-987C-07EDE35505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0558080"/>
        <c:axId val="50559616"/>
      </c:lineChart>
      <c:catAx>
        <c:axId val="505580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50559616"/>
        <c:crosses val="autoZero"/>
        <c:auto val="1"/>
        <c:lblAlgn val="ctr"/>
        <c:lblOffset val="100"/>
        <c:noMultiLvlLbl val="0"/>
      </c:catAx>
      <c:valAx>
        <c:axId val="50559616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5055808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17-01-2019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17-01-2019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59" tIns="45879" rIns="91759" bIns="45879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759" tIns="45879" rIns="91759" bIns="4587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35399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17-01-2019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17-01-2019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17-01-2019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17-01-2019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17-01-2019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17-01-2019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3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47" name="Picture 199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4624"/>
            <a:ext cx="36703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6529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AGOSTO 2018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25: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MEDIO AMBIENTE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octubre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36" name="Picture 16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48680"/>
            <a:ext cx="4219602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3" y="5661248"/>
            <a:ext cx="7848872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90872" y="829312"/>
            <a:ext cx="786956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AGOSTO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03. PROGRAMA 01: SUPERINTENDENCIA DEL MEDIO AMBIENTE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5" y="1705660"/>
            <a:ext cx="786956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B05BBD60-C02C-49D7-95B1-F64579599B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872" y="2131804"/>
            <a:ext cx="7869560" cy="3402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>
              <a:latin typeface="+mn-lt"/>
            </a:endParaRPr>
          </a:p>
        </p:txBody>
      </p:sp>
      <p:sp>
        <p:nvSpPr>
          <p:cNvPr id="7" name="2 Marcador de contenido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328592"/>
          </a:xfrm>
        </p:spPr>
        <p:txBody>
          <a:bodyPr/>
          <a:lstStyle/>
          <a:p>
            <a:pPr marL="0" lvl="0" indent="0" algn="just">
              <a:spcBef>
                <a:spcPts val="0"/>
              </a:spcBef>
              <a:buNone/>
            </a:pPr>
            <a:r>
              <a:rPr lang="es-MX" sz="1600" b="1" dirty="0">
                <a:solidFill>
                  <a:prstClr val="black"/>
                </a:solidFill>
              </a:rPr>
              <a:t>Principales hallazgos</a:t>
            </a:r>
            <a:endParaRPr lang="es-CL" sz="1600" b="1" dirty="0">
              <a:solidFill>
                <a:prstClr val="black"/>
              </a:solidFill>
            </a:endParaRPr>
          </a:p>
          <a:p>
            <a:pPr marL="285750" lvl="0" indent="-285750" algn="just">
              <a:spcBef>
                <a:spcPts val="0"/>
              </a:spcBef>
            </a:pPr>
            <a:endParaRPr lang="es-CL" sz="1400" dirty="0">
              <a:solidFill>
                <a:prstClr val="black"/>
              </a:solidFill>
            </a:endParaRPr>
          </a:p>
          <a:p>
            <a:pPr lvl="0" algn="just">
              <a:spcBef>
                <a:spcPts val="0"/>
              </a:spcBef>
              <a:buFont typeface="+mj-lt"/>
              <a:buAutoNum type="arabicPeriod"/>
            </a:pPr>
            <a:r>
              <a:rPr lang="es-CL" sz="1400" dirty="0">
                <a:solidFill>
                  <a:prstClr val="black"/>
                </a:solidFill>
              </a:rPr>
              <a:t>En el mes de AGOSTO el gasto ejecutado fue de $</a:t>
            </a:r>
            <a:r>
              <a:rPr lang="es-CL" sz="1400" b="1" dirty="0">
                <a:solidFill>
                  <a:prstClr val="black"/>
                </a:solidFill>
              </a:rPr>
              <a:t>3.950 millones, equivalente a un 7,3%, inferior al 7,6% presentado en el mismo mes del año anterior y superior  a los 6,3% logrado en el mes de julio de este mismo año. </a:t>
            </a:r>
          </a:p>
          <a:p>
            <a:pPr lvl="0" algn="just">
              <a:spcBef>
                <a:spcPts val="0"/>
              </a:spcBef>
              <a:buFont typeface="+mj-lt"/>
              <a:buAutoNum type="arabicPeriod"/>
            </a:pPr>
            <a:endParaRPr lang="es-MX" sz="1400" dirty="0">
              <a:solidFill>
                <a:prstClr val="black"/>
              </a:solidFill>
            </a:endParaRPr>
          </a:p>
          <a:p>
            <a:pPr lvl="0" algn="just">
              <a:spcBef>
                <a:spcPts val="0"/>
              </a:spcBef>
              <a:buFont typeface="+mj-lt"/>
              <a:buAutoNum type="arabicPeriod"/>
            </a:pPr>
            <a:r>
              <a:rPr lang="es-MX" sz="1400" dirty="0">
                <a:solidFill>
                  <a:prstClr val="black"/>
                </a:solidFill>
              </a:rPr>
              <a:t>Con ello</a:t>
            </a:r>
            <a:r>
              <a:rPr lang="es-MX" sz="1400" b="1" dirty="0">
                <a:solidFill>
                  <a:prstClr val="black"/>
                </a:solidFill>
              </a:rPr>
              <a:t>, la ejecución </a:t>
            </a:r>
            <a:r>
              <a:rPr lang="es-MX" sz="1400" b="1">
                <a:solidFill>
                  <a:prstClr val="black"/>
                </a:solidFill>
              </a:rPr>
              <a:t>acumulada a </a:t>
            </a:r>
            <a:r>
              <a:rPr lang="es-MX" sz="1400" b="1" dirty="0">
                <a:solidFill>
                  <a:prstClr val="black"/>
                </a:solidFill>
              </a:rPr>
              <a:t>AGOSTO totalizó en $29.789 millones,</a:t>
            </a:r>
            <a:r>
              <a:rPr lang="es-MX" sz="1400" dirty="0">
                <a:solidFill>
                  <a:prstClr val="black"/>
                </a:solidFill>
              </a:rPr>
              <a:t> equivalente a un 55,2% de avance, inferior al  60,3%  de avance a igual período del año anterior.</a:t>
            </a:r>
            <a:endParaRPr lang="es-CL" sz="1400" dirty="0">
              <a:solidFill>
                <a:prstClr val="black"/>
              </a:solidFill>
            </a:endParaRPr>
          </a:p>
          <a:p>
            <a:pPr lvl="0" algn="just">
              <a:spcBef>
                <a:spcPts val="0"/>
              </a:spcBef>
              <a:buFont typeface="+mj-lt"/>
              <a:buAutoNum type="arabicPeriod"/>
            </a:pPr>
            <a:endParaRPr lang="es-MX" sz="1400" dirty="0">
              <a:solidFill>
                <a:prstClr val="black"/>
              </a:solidFill>
            </a:endParaRPr>
          </a:p>
          <a:p>
            <a:pPr lvl="0" algn="just">
              <a:spcBef>
                <a:spcPts val="0"/>
              </a:spcBef>
              <a:buFont typeface="+mj-lt"/>
              <a:buAutoNum type="arabicPeriod"/>
            </a:pPr>
            <a:r>
              <a:rPr lang="es-MX" sz="1400" dirty="0">
                <a:solidFill>
                  <a:prstClr val="black"/>
                </a:solidFill>
              </a:rPr>
              <a:t>Al mes de AGOSTO se observaron modificaciones presupuestarias que redujeron el presupuesto vigente de la Partida en $1.172 millones. Estos cambios impactaron con rebajas a los Subtítulos: Gasto en Personal en $212 millones, Bienes y Servicios de Consumo en $1.122 millones y Adquisición de Activos No Financieros en $313 millones. E incrementaron los Subtítulos Prestaciones de Seguridad Social en $332 millones y Servicio de la Deuda en $485 millones.</a:t>
            </a:r>
          </a:p>
          <a:p>
            <a:pPr lvl="0" algn="just">
              <a:spcBef>
                <a:spcPts val="0"/>
              </a:spcBef>
              <a:buFont typeface="+mj-lt"/>
              <a:buAutoNum type="arabicPeriod"/>
            </a:pPr>
            <a:endParaRPr lang="es-MX" sz="1400" dirty="0">
              <a:solidFill>
                <a:prstClr val="black"/>
              </a:solidFill>
            </a:endParaRPr>
          </a:p>
          <a:p>
            <a:pPr lvl="0" algn="just">
              <a:spcBef>
                <a:spcPts val="0"/>
              </a:spcBef>
              <a:buFont typeface="+mj-lt"/>
              <a:buAutoNum type="arabicPeriod"/>
            </a:pPr>
            <a:r>
              <a:rPr lang="es-MX" sz="1400" dirty="0">
                <a:solidFill>
                  <a:prstClr val="black"/>
                </a:solidFill>
              </a:rPr>
              <a:t>Por lo que, el presupuesto para esta Partida, </a:t>
            </a:r>
            <a:r>
              <a:rPr lang="es-MX" sz="1400" b="1" dirty="0">
                <a:solidFill>
                  <a:prstClr val="black"/>
                </a:solidFill>
              </a:rPr>
              <a:t>asciende a los $52.751 millones</a:t>
            </a:r>
            <a:r>
              <a:rPr lang="es-MX" sz="1400" dirty="0">
                <a:solidFill>
                  <a:prstClr val="black"/>
                </a:solidFill>
              </a:rPr>
              <a:t>, </a:t>
            </a:r>
            <a:r>
              <a:rPr lang="es-MX" sz="1400" b="1" dirty="0">
                <a:solidFill>
                  <a:prstClr val="black"/>
                </a:solidFill>
              </a:rPr>
              <a:t>con una ejecución 55,2%, respecto a la ley, y 56,5%  respecto al presupuesto vigente.</a:t>
            </a:r>
          </a:p>
          <a:p>
            <a:pPr marL="285750" lvl="0" indent="-285750" algn="just">
              <a:spcBef>
                <a:spcPts val="0"/>
              </a:spcBef>
            </a:pPr>
            <a:endParaRPr lang="es-MX" sz="1400" dirty="0">
              <a:solidFill>
                <a:prstClr val="black"/>
              </a:solidFill>
            </a:endParaRPr>
          </a:p>
          <a:p>
            <a:pPr marL="285750" lvl="0" indent="-285750" algn="just">
              <a:spcBef>
                <a:spcPts val="0"/>
              </a:spcBef>
            </a:pPr>
            <a:endParaRPr lang="es-MX" sz="1400" dirty="0">
              <a:solidFill>
                <a:prstClr val="black"/>
              </a:solidFill>
            </a:endParaRPr>
          </a:p>
          <a:p>
            <a:pPr marL="285750" lvl="0" indent="-285750" algn="just">
              <a:spcBef>
                <a:spcPts val="0"/>
              </a:spcBef>
            </a:pPr>
            <a:endParaRPr lang="es-MX" sz="1400" dirty="0">
              <a:solidFill>
                <a:prstClr val="black"/>
              </a:solidFill>
            </a:endParaRPr>
          </a:p>
          <a:p>
            <a:pPr marL="285750" lvl="0" indent="-285750" algn="just">
              <a:spcBef>
                <a:spcPts val="0"/>
              </a:spcBef>
            </a:pPr>
            <a:endParaRPr lang="es-MX" sz="1400" dirty="0">
              <a:solidFill>
                <a:prstClr val="black"/>
              </a:solidFill>
            </a:endParaRPr>
          </a:p>
          <a:p>
            <a:pPr marL="285750" lvl="0" indent="-285750" algn="just">
              <a:spcBef>
                <a:spcPts val="0"/>
              </a:spcBef>
            </a:pPr>
            <a:endParaRPr lang="es-MX" sz="1400" dirty="0">
              <a:solidFill>
                <a:prstClr val="black"/>
              </a:solidFill>
            </a:endParaRPr>
          </a:p>
          <a:p>
            <a:pPr marL="285750" lvl="0" indent="-285750" algn="just">
              <a:spcBef>
                <a:spcPts val="0"/>
              </a:spcBef>
            </a:pPr>
            <a:endParaRPr lang="es-MX" sz="1400" dirty="0">
              <a:solidFill>
                <a:prstClr val="black"/>
              </a:solidFill>
            </a:endParaRPr>
          </a:p>
          <a:p>
            <a:pPr marL="285750" lvl="0" indent="-285750" algn="just">
              <a:spcBef>
                <a:spcPts val="0"/>
              </a:spcBef>
            </a:pPr>
            <a:endParaRPr lang="es-MX" sz="1400" dirty="0">
              <a:solidFill>
                <a:prstClr val="black"/>
              </a:solidFill>
            </a:endParaRPr>
          </a:p>
          <a:p>
            <a:pPr marL="285750" lvl="0" indent="-285750" algn="just">
              <a:spcBef>
                <a:spcPts val="0"/>
              </a:spcBef>
            </a:pPr>
            <a:endParaRPr lang="es-MX" sz="1400" dirty="0">
              <a:solidFill>
                <a:prstClr val="black"/>
              </a:solidFill>
            </a:endParaRPr>
          </a:p>
          <a:p>
            <a:pPr marL="285750" lvl="0" indent="-285750" algn="just">
              <a:spcBef>
                <a:spcPts val="0"/>
              </a:spcBef>
            </a:pPr>
            <a:endParaRPr lang="es-MX" sz="1400" dirty="0">
              <a:solidFill>
                <a:prstClr val="black"/>
              </a:solidFill>
            </a:endParaRPr>
          </a:p>
          <a:p>
            <a:pPr marL="285750" lvl="0" indent="-285750" algn="just">
              <a:spcBef>
                <a:spcPts val="0"/>
              </a:spcBef>
            </a:pPr>
            <a:endParaRPr lang="es-MX" sz="1400" dirty="0">
              <a:solidFill>
                <a:prstClr val="black"/>
              </a:solidFill>
            </a:endParaRPr>
          </a:p>
          <a:p>
            <a:pPr marL="285750" lvl="0" indent="-285750" algn="just">
              <a:spcBef>
                <a:spcPts val="0"/>
              </a:spcBef>
            </a:pPr>
            <a:endParaRPr lang="es-CL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755576" y="1429363"/>
            <a:ext cx="8064896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600" b="1" dirty="0"/>
              <a:t>Principales hallazgos</a:t>
            </a:r>
            <a:endParaRPr lang="es-CL" sz="1600" b="1" dirty="0"/>
          </a:p>
          <a:p>
            <a:pPr algn="just"/>
            <a:endParaRPr lang="es-CL" sz="1400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es-CL" sz="1400" dirty="0"/>
              <a:t>Para el año 2018, el Ministerio del Medio Ambiente cuenta con un presupuesto ley de $53.923 millones, que se distribuyen en un 59% en Gastos en Personal, 21% en Bienes y Servicios de Consumo, 15% en Transferencias Corrientes y 4% en Adquisición de Activos No Financieros.</a:t>
            </a:r>
            <a:r>
              <a:rPr lang="es-CL" sz="1400" dirty="0">
                <a:solidFill>
                  <a:prstClr val="black"/>
                </a:solidFill>
              </a:rPr>
              <a:t> En cuanto a los Servicios, el 55% se destina a Subsecretaría, mientras que el 25% va a Servicio de Evaluación de Ambiental y 18% de Superintendencia de Medio Ambiente.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s-CL" sz="1400" dirty="0"/>
          </a:p>
          <a:p>
            <a:pPr marL="285750" indent="-285750" algn="just">
              <a:buFont typeface="Arial" pitchFamily="34" charset="0"/>
              <a:buChar char="•"/>
            </a:pPr>
            <a:endParaRPr lang="es-MX" sz="1400" dirty="0"/>
          </a:p>
          <a:p>
            <a:pPr marL="285750" indent="-285750" algn="just">
              <a:buFont typeface="Arial" pitchFamily="34" charset="0"/>
              <a:buChar char="•"/>
            </a:pPr>
            <a:endParaRPr lang="es-MX" sz="1400" dirty="0"/>
          </a:p>
          <a:p>
            <a:pPr marL="285750" indent="-285750" algn="just">
              <a:buFont typeface="Arial" pitchFamily="34" charset="0"/>
              <a:buChar char="•"/>
            </a:pPr>
            <a:endParaRPr lang="es-MX" sz="1400" dirty="0"/>
          </a:p>
          <a:p>
            <a:pPr marL="285750" indent="-285750" algn="just">
              <a:buFont typeface="Arial" pitchFamily="34" charset="0"/>
              <a:buChar char="•"/>
            </a:pPr>
            <a:endParaRPr lang="es-MX" sz="1400" dirty="0"/>
          </a:p>
          <a:p>
            <a:pPr marL="285750" indent="-285750" algn="just">
              <a:buFont typeface="Arial" pitchFamily="34" charset="0"/>
              <a:buChar char="•"/>
            </a:pPr>
            <a:endParaRPr lang="es-MX" sz="1400" dirty="0"/>
          </a:p>
          <a:p>
            <a:pPr marL="285750" indent="-285750" algn="just">
              <a:buFont typeface="Arial" pitchFamily="34" charset="0"/>
              <a:buChar char="•"/>
            </a:pPr>
            <a:endParaRPr lang="es-MX" sz="1400" dirty="0"/>
          </a:p>
          <a:p>
            <a:pPr marL="285750" indent="-285750" algn="just">
              <a:buFont typeface="Arial" pitchFamily="34" charset="0"/>
              <a:buChar char="•"/>
            </a:pPr>
            <a:endParaRPr lang="es-MX" sz="1400" dirty="0"/>
          </a:p>
          <a:p>
            <a:pPr marL="285750" indent="-285750" algn="just">
              <a:buFont typeface="Arial" pitchFamily="34" charset="0"/>
              <a:buChar char="•"/>
            </a:pPr>
            <a:endParaRPr lang="es-MX" sz="1400" dirty="0"/>
          </a:p>
          <a:p>
            <a:pPr marL="285750" indent="-285750" algn="just">
              <a:buFont typeface="Arial" pitchFamily="34" charset="0"/>
              <a:buChar char="•"/>
            </a:pPr>
            <a:endParaRPr lang="es-MX" sz="1400" dirty="0"/>
          </a:p>
          <a:p>
            <a:pPr marL="285750" indent="-285750" algn="just">
              <a:buFont typeface="Arial" pitchFamily="34" charset="0"/>
              <a:buChar char="•"/>
            </a:pPr>
            <a:endParaRPr lang="es-MX" sz="1400" dirty="0"/>
          </a:p>
          <a:p>
            <a:pPr marL="285750" indent="-285750" algn="just">
              <a:buFont typeface="Arial" pitchFamily="34" charset="0"/>
              <a:buChar char="•"/>
            </a:pPr>
            <a:endParaRPr lang="es-MX" sz="1400" dirty="0"/>
          </a:p>
          <a:p>
            <a:pPr marL="285750" indent="-285750" algn="just">
              <a:buFont typeface="Arial" pitchFamily="34" charset="0"/>
              <a:buChar char="•"/>
            </a:pPr>
            <a:endParaRPr lang="es-CL" sz="1400" dirty="0"/>
          </a:p>
          <a:p>
            <a:pPr marL="285750" indent="-285750" algn="just">
              <a:buFont typeface="Arial" pitchFamily="34" charset="0"/>
              <a:buChar char="•"/>
            </a:pPr>
            <a:endParaRPr lang="es-CL" sz="1400" dirty="0"/>
          </a:p>
        </p:txBody>
      </p:sp>
      <p:graphicFrame>
        <p:nvGraphicFramePr>
          <p:cNvPr id="8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3839983"/>
              </p:ext>
            </p:extLst>
          </p:nvPr>
        </p:nvGraphicFramePr>
        <p:xfrm>
          <a:off x="4644008" y="3212977"/>
          <a:ext cx="4156048" cy="2863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212977"/>
            <a:ext cx="3888432" cy="2881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4794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57200" y="550591"/>
            <a:ext cx="807524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AGOSTO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25 MINISTERIO DE MEDIO AMBIENTE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graphicFrame>
        <p:nvGraphicFramePr>
          <p:cNvPr id="8" name="1 Gráfico" title="Ejecución Mensual">
            <a:extLst>
              <a:ext uri="{FF2B5EF4-FFF2-40B4-BE49-F238E27FC236}">
                <a16:creationId xmlns:a16="http://schemas.microsoft.com/office/drawing/2014/main" id="{BB8835D6-C917-4680-BAF9-1D3E15BDF8A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98246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57200" y="550591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AGOSTO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25 MINISTERIO DE MEDIO AMBIENTE</a:t>
            </a:r>
          </a:p>
        </p:txBody>
      </p:sp>
      <p:graphicFrame>
        <p:nvGraphicFramePr>
          <p:cNvPr id="7" name="2 Gráfico">
            <a:extLst>
              <a:ext uri="{FF2B5EF4-FFF2-40B4-BE49-F238E27FC236}">
                <a16:creationId xmlns:a16="http://schemas.microsoft.com/office/drawing/2014/main" id="{073E82AB-8908-4BF5-8AC9-98AADF2F102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17598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5576" y="908720"/>
            <a:ext cx="72008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65483" y="4653136"/>
            <a:ext cx="7190893" cy="432048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55576" y="2060848"/>
            <a:ext cx="7128792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24FD3298-1000-4F4B-AFB1-5D8A3FDCCE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5483" y="2394273"/>
            <a:ext cx="7459656" cy="2153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96765" y="887814"/>
            <a:ext cx="777686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39553" y="3645024"/>
            <a:ext cx="7848872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553" y="1916832"/>
            <a:ext cx="7848872" cy="3058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0FDDA03E-944A-4602-9980-BAD46395FF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3" y="2301194"/>
            <a:ext cx="7834077" cy="1118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82633" y="6309320"/>
            <a:ext cx="761776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592044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 CAPÍTULO 01. PROGRAMA 01: SUBSECRETARÍA DEL MEDIO AMBIENTE 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0299" y="1183137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83D9B095-8D9A-4FC7-B3FC-8080DD89EA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691" y="1425729"/>
            <a:ext cx="8150132" cy="490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0298" y="5399328"/>
            <a:ext cx="7545752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80298" y="764704"/>
            <a:ext cx="786024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 CAPÍTULO 02. PROGRAMA 01:  SERVICIO DE EVALUACIÓN AMBIENTAL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0299" y="1700808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CD4EDECD-052D-41AF-AAE1-DFF76F717B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299" y="2012533"/>
            <a:ext cx="7860248" cy="331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751753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1971</TotalTime>
  <Words>506</Words>
  <Application>Microsoft Office PowerPoint</Application>
  <PresentationFormat>Presentación en pantalla (4:3)</PresentationFormat>
  <Paragraphs>84</Paragraphs>
  <Slides>10</Slides>
  <Notes>2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7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AGOSTO 2018 PARTIDA 25: MINISTERIO DE MEDIO AMBIENTE</vt:lpstr>
      <vt:lpstr>EJECUCIÓN PRESUPUESTARIA DE GASTOS ACUMULADA A AGOSTO DE 2018  PARTIDA 25 MINISTERIO DEL MEDIO AMBIENTE</vt:lpstr>
      <vt:lpstr>EJECUCIÓN PRESUPUESTARIA DE GASTOS ACUMULADA A AGOSTO DE 2018  PARTIDA 25 MINISTERIO DEL MEDIO AMBIENTE</vt:lpstr>
      <vt:lpstr>COMPORTAMIENTO DE LA EJECUCIÓN DE GASTOS A AGOSTO 2018  PARTIDA 25 MINISTERIO DE MEDIO AMBIENTE</vt:lpstr>
      <vt:lpstr>COMPORTAMIENTO DE LA EJECUCIÓN ACUMULADA DE GASTOS A AGOSTO 2018  PARTIDA 25 MINISTERIO DE MEDIO AMBIENTE</vt:lpstr>
      <vt:lpstr>EJECUCIÓN ACUMULADA DE GASTOS A AGOSTO 2018  PARTIDA 25 MINISTERIO DEL MEDIO AMBIENTE</vt:lpstr>
      <vt:lpstr>EJECUCIÓN ACUMULADA DE GASTOS A AGOSTO 2018  PARTIDA 25  RESUMEN POR CAPÍTULOS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186</cp:revision>
  <cp:lastPrinted>2016-07-14T20:27:16Z</cp:lastPrinted>
  <dcterms:created xsi:type="dcterms:W3CDTF">2016-06-23T13:38:47Z</dcterms:created>
  <dcterms:modified xsi:type="dcterms:W3CDTF">2019-01-17T17:13:11Z</dcterms:modified>
</cp:coreProperties>
</file>