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4"/>
  </p:notesMasterIdLst>
  <p:handoutMasterIdLst>
    <p:handoutMasterId r:id="rId25"/>
  </p:handoutMasterIdLst>
  <p:sldIdLst>
    <p:sldId id="256" r:id="rId3"/>
    <p:sldId id="298" r:id="rId4"/>
    <p:sldId id="299" r:id="rId5"/>
    <p:sldId id="304" r:id="rId6"/>
    <p:sldId id="301" r:id="rId7"/>
    <p:sldId id="264" r:id="rId8"/>
    <p:sldId id="263" r:id="rId9"/>
    <p:sldId id="265" r:id="rId10"/>
    <p:sldId id="302" r:id="rId11"/>
    <p:sldId id="267" r:id="rId12"/>
    <p:sldId id="303" r:id="rId13"/>
    <p:sldId id="268" r:id="rId14"/>
    <p:sldId id="269" r:id="rId15"/>
    <p:sldId id="275" r:id="rId16"/>
    <p:sldId id="276" r:id="rId17"/>
    <p:sldId id="300" r:id="rId18"/>
    <p:sldId id="277" r:id="rId19"/>
    <p:sldId id="278" r:id="rId20"/>
    <p:sldId id="306" r:id="rId21"/>
    <p:sldId id="272" r:id="rId22"/>
    <p:sldId id="305" r:id="rId2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3" autoAdjust="0"/>
  </p:normalViewPr>
  <p:slideViewPr>
    <p:cSldViewPr>
      <p:cViewPr varScale="1">
        <p:scale>
          <a:sx n="65" d="100"/>
          <a:sy n="65" d="100"/>
        </p:scale>
        <p:origin x="78" y="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BB2088A0-C720-43CC-B360-430E8C9550D3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8" name="4 CuadroTexto">
              <a:extLst>
                <a:ext uri="{FF2B5EF4-FFF2-40B4-BE49-F238E27FC236}">
                  <a16:creationId xmlns:a16="http://schemas.microsoft.com/office/drawing/2014/main" id="{14C839D8-1C9A-438E-AC6A-FE96B90A593C}"/>
                </a:ext>
              </a:extLst>
            </p:cNvPr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9" name="2 Objeto">
              <a:extLst>
                <a:ext uri="{FF2B5EF4-FFF2-40B4-BE49-F238E27FC236}">
                  <a16:creationId xmlns:a16="http://schemas.microsoft.com/office/drawing/2014/main" id="{B35283CA-BEF1-490C-AA34-092E5CB5687A}"/>
                </a:ext>
              </a:extLst>
            </p:cNvPr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612204099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1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4 Rectángulo">
              <a:extLst>
                <a:ext uri="{FF2B5EF4-FFF2-40B4-BE49-F238E27FC236}">
                  <a16:creationId xmlns:a16="http://schemas.microsoft.com/office/drawing/2014/main" id="{32803465-98D9-4704-B5DB-2062F7E2715B}"/>
                </a:ext>
              </a:extLst>
            </p:cNvPr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4B53E3AE-5962-4D9F-B880-01036A46DE5F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11" name="4 CuadroTexto">
              <a:extLst>
                <a:ext uri="{FF2B5EF4-FFF2-40B4-BE49-F238E27FC236}">
                  <a16:creationId xmlns:a16="http://schemas.microsoft.com/office/drawing/2014/main" id="{AA16EB0F-BEB7-45CE-BD1B-E1E3342044D8}"/>
                </a:ext>
              </a:extLst>
            </p:cNvPr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2" name="5 Objeto">
              <a:extLst>
                <a:ext uri="{FF2B5EF4-FFF2-40B4-BE49-F238E27FC236}">
                  <a16:creationId xmlns:a16="http://schemas.microsoft.com/office/drawing/2014/main" id="{3C813A8A-E48E-4E10-8C87-A89B6E609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2545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20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6" name="5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7 Rectángulo">
              <a:extLst>
                <a:ext uri="{FF2B5EF4-FFF2-40B4-BE49-F238E27FC236}">
                  <a16:creationId xmlns:a16="http://schemas.microsoft.com/office/drawing/2014/main" id="{27B4F62C-F56C-49B9-872E-33EE24258062}"/>
                </a:ext>
              </a:extLst>
            </p:cNvPr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8916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02A0E49-6F6F-4266-BE4A-092819F2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544522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093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3555924-BC43-4AA4-B8A1-69411854D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949952"/>
              </p:ext>
            </p:extLst>
          </p:nvPr>
        </p:nvGraphicFramePr>
        <p:xfrm>
          <a:off x="628649" y="2142954"/>
          <a:ext cx="7886701" cy="315907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46155308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6752707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44420005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798095518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69295031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26697143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936299299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63200337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45024252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9821477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80324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7053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239.224.487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266.839.831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27.615.344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214.151.526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9556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239.223.487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238.788.316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-435.171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186.131.343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4876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3869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415.286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0068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131.985.231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131.985.231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111.641.242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5778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997.574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997.574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498.787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7752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Salud Chile Solidario - Fondo Nacional de Salud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4.144.024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4.144.024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8303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1.828.974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1.828.974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1.828.974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3996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7.835.686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7.835.686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3.917.843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5719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18.979.098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18.979.098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16.762.819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0993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2.376.467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2.376.467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1.188.234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8832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Salud Oral - JUNAEB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385.481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385.481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1378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4.246.897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4.246.887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03075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Educacional Pro-Retención, Ley N° 19.873 - M. de Educación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16.519.213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16.519.213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15.693.252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00284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1.070.699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1.070.699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1.070.700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90820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73.601.118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73.601.118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66.241.006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621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2"/>
            <a:ext cx="78602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556792"/>
            <a:ext cx="382573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BFBF7A9-3ABF-433E-BF24-84578FEBE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501" y="508518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093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96DC792-C67A-45C5-AA44-64DA2783E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566810"/>
              </p:ext>
            </p:extLst>
          </p:nvPr>
        </p:nvGraphicFramePr>
        <p:xfrm>
          <a:off x="628649" y="1913725"/>
          <a:ext cx="7886701" cy="3027444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3505321779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8509605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743584796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15494663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53995671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21475642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94181196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09923416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281400082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766604738"/>
                    </a:ext>
                  </a:extLst>
                </a:gridCol>
              </a:tblGrid>
              <a:tr h="1717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575410"/>
                  </a:ext>
                </a:extLst>
              </a:tr>
              <a:tr h="2748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890614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106.822.970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106.387.799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-435.171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74.282.458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080998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47.653.504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47.607.054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-46.450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46.952.202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121641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11.506.868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11.506.868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962.906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871609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248.677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248.677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760223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24.843.466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24.454.745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-388.721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23.843.466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30648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6.556.166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6.556.166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492348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4.280.401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4.280.401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302925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3.325.944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3.325.944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849.722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200207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1.986.547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1.986.547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628.459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477300"/>
                  </a:ext>
                </a:extLst>
              </a:tr>
              <a:tr h="274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5.495.155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5.495.155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504599"/>
                  </a:ext>
                </a:extLst>
              </a:tr>
              <a:tr h="141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429.485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429.485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078934"/>
                  </a:ext>
                </a:extLst>
              </a:tr>
              <a:tr h="274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496.757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496.757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496.756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552611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28.050.515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28.020.183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2802018,3%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309754"/>
                  </a:ext>
                </a:extLst>
              </a:tr>
              <a:tr h="17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28.050.515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28.020.183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2802018,3%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338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38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89162"/>
            <a:ext cx="7860248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4904885-9226-46FE-98E4-D7A686F8D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802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06:  SISTEMA DE PROTECCIÓN INTEGRAL A LA INFANCIA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2DAA24A-271A-484F-886F-42E234D941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839373"/>
              </p:ext>
            </p:extLst>
          </p:nvPr>
        </p:nvGraphicFramePr>
        <p:xfrm>
          <a:off x="628649" y="2030785"/>
          <a:ext cx="7886701" cy="3537170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96272659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59666689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9747176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0830159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9349561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80917871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89132383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4658901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11979549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30375427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32877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6500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55.290.795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36.504.819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308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51.369.450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51.369.450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32.583.474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4789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4285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1253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38.515.747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38.515.747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29.195.972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644601"/>
                  </a:ext>
                </a:extLst>
              </a:tr>
              <a:tr h="1477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18.892.874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18.892.874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18.892.874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65191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14.706.259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14.706.259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7.353.130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3384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Prebásica - JUNJI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4.916.614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4.916.614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2.949.968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4446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12.754.499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12.754.499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3.337.900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0736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2.708.838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2.708.838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1.439.221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6140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449.506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449.506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3463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2.742.539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2.742.539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350.548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0477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95.206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8974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2.563.601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2.563.601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168.335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8331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1.193.642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1.193.642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1.193.642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7873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2.562.392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2.562.392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9349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438.775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5916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784269,0%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760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3.920.845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3.921.345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784269,0%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19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1"/>
            <a:ext cx="7860248" cy="3549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3A6AB45-80C7-4A9F-A5EA-19017C6C2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7CA2667-FF36-4350-9B13-DD83CF9A3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318982"/>
              </p:ext>
            </p:extLst>
          </p:nvPr>
        </p:nvGraphicFramePr>
        <p:xfrm>
          <a:off x="755576" y="1910940"/>
          <a:ext cx="7632848" cy="4351350"/>
        </p:xfrm>
        <a:graphic>
          <a:graphicData uri="http://schemas.openxmlformats.org/drawingml/2006/table">
            <a:tbl>
              <a:tblPr/>
              <a:tblGrid>
                <a:gridCol w="265399">
                  <a:extLst>
                    <a:ext uri="{9D8B030D-6E8A-4147-A177-3AD203B41FA5}">
                      <a16:colId xmlns:a16="http://schemas.microsoft.com/office/drawing/2014/main" val="2799407271"/>
                    </a:ext>
                  </a:extLst>
                </a:gridCol>
                <a:gridCol w="265399">
                  <a:extLst>
                    <a:ext uri="{9D8B030D-6E8A-4147-A177-3AD203B41FA5}">
                      <a16:colId xmlns:a16="http://schemas.microsoft.com/office/drawing/2014/main" val="2085616024"/>
                    </a:ext>
                  </a:extLst>
                </a:gridCol>
                <a:gridCol w="265399">
                  <a:extLst>
                    <a:ext uri="{9D8B030D-6E8A-4147-A177-3AD203B41FA5}">
                      <a16:colId xmlns:a16="http://schemas.microsoft.com/office/drawing/2014/main" val="3696217137"/>
                    </a:ext>
                  </a:extLst>
                </a:gridCol>
                <a:gridCol w="2770756">
                  <a:extLst>
                    <a:ext uri="{9D8B030D-6E8A-4147-A177-3AD203B41FA5}">
                      <a16:colId xmlns:a16="http://schemas.microsoft.com/office/drawing/2014/main" val="2273126945"/>
                    </a:ext>
                  </a:extLst>
                </a:gridCol>
                <a:gridCol w="711267">
                  <a:extLst>
                    <a:ext uri="{9D8B030D-6E8A-4147-A177-3AD203B41FA5}">
                      <a16:colId xmlns:a16="http://schemas.microsoft.com/office/drawing/2014/main" val="1558196822"/>
                    </a:ext>
                  </a:extLst>
                </a:gridCol>
                <a:gridCol w="711267">
                  <a:extLst>
                    <a:ext uri="{9D8B030D-6E8A-4147-A177-3AD203B41FA5}">
                      <a16:colId xmlns:a16="http://schemas.microsoft.com/office/drawing/2014/main" val="2150997561"/>
                    </a:ext>
                  </a:extLst>
                </a:gridCol>
                <a:gridCol w="711267">
                  <a:extLst>
                    <a:ext uri="{9D8B030D-6E8A-4147-A177-3AD203B41FA5}">
                      <a16:colId xmlns:a16="http://schemas.microsoft.com/office/drawing/2014/main" val="3351257190"/>
                    </a:ext>
                  </a:extLst>
                </a:gridCol>
                <a:gridCol w="636954">
                  <a:extLst>
                    <a:ext uri="{9D8B030D-6E8A-4147-A177-3AD203B41FA5}">
                      <a16:colId xmlns:a16="http://schemas.microsoft.com/office/drawing/2014/main" val="3940806599"/>
                    </a:ext>
                  </a:extLst>
                </a:gridCol>
                <a:gridCol w="647570">
                  <a:extLst>
                    <a:ext uri="{9D8B030D-6E8A-4147-A177-3AD203B41FA5}">
                      <a16:colId xmlns:a16="http://schemas.microsoft.com/office/drawing/2014/main" val="2305526157"/>
                    </a:ext>
                  </a:extLst>
                </a:gridCol>
                <a:gridCol w="647570">
                  <a:extLst>
                    <a:ext uri="{9D8B030D-6E8A-4147-A177-3AD203B41FA5}">
                      <a16:colId xmlns:a16="http://schemas.microsoft.com/office/drawing/2014/main" val="1820424313"/>
                    </a:ext>
                  </a:extLst>
                </a:gridCol>
              </a:tblGrid>
              <a:tr h="142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220556"/>
                  </a:ext>
                </a:extLst>
              </a:tr>
              <a:tr h="2275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80184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84.519.485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85.882.597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1.363.112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43.672.562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423808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15.717.060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15.615.720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-101.340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9.124.315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234774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2.416.263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2.283.557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-132.706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1.346.345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81644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106362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171.265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80569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24.769.453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24.758.544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-10.909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19.159.832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80871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82.183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4077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Alianzas Público-Privadas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82.183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655094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24.153.853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24.142.944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-10.909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19.077.649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50406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Psicosocial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11.532.625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11.526.716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-5.909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9.419.380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73677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Sociolaboral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10.780.153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10.775.153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8.805.611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634737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1.841.075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1.841.075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852.658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55488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963.793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838.295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-125.498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311.884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259812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33.858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-6.838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05208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25.650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20.470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-5.180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499247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11.511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10.338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6.104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626874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212.895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169.901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-42.994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14944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679.879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610.566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-69.313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294.917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836202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40.651.916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40.651.916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11.996.425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35889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39.826.335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39.826.335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11.646.042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30875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27.959.195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27.959.195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6.835.577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58174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5.513.647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5.513.647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3.135.793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907726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5.521.767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5.521.767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1.339.888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488615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831.726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831.726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334.784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00671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350.383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41726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Intervención en Territorios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825.581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350.383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529630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1.563.299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1.562.299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1.562.496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156249,6%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340653"/>
                  </a:ext>
                </a:extLst>
              </a:tr>
              <a:tr h="1422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1.563.299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1.562.299 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1.562.496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156249,6%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110" marR="7110" marT="71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1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4889FAC-65B0-4D30-B4DE-1165C5058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802" y="5661248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E1ED8C0-5B26-4074-B6F8-E812F505F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376720"/>
              </p:ext>
            </p:extLst>
          </p:nvPr>
        </p:nvGraphicFramePr>
        <p:xfrm>
          <a:off x="628649" y="1868116"/>
          <a:ext cx="7886701" cy="360731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276505024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150960441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9505789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69189572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89786262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94847354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19572140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90201191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99305436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84535070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480834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6413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8.309.663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8.305.018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4.007.626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942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3.627.022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3.616.793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1.868.955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086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962.554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945.624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-16.930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7753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7374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3.685.607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3.658.461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-27.146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1.697.583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2510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3.657.551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3.630.405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-27.146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1.669.527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439208"/>
                  </a:ext>
                </a:extLst>
              </a:tr>
              <a:tr h="2178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Promoción de la Asociatividad y la Ciudadanía Juvenil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980.963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977.963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381.790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8305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Empoderamiento e Inclusión de Jóvenes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191.715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188.715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1392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8485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Joven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2.269.315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2.251.169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1.114.161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9251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9371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la Juventud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0018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0341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8685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6199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974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5934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4402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16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28799"/>
            <a:ext cx="7860248" cy="3058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C0A706D-C8BC-47F8-A45C-FF9587BFE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802" y="616530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867FE42-7A43-46D1-B17D-7BD2C4597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786209"/>
              </p:ext>
            </p:extLst>
          </p:nvPr>
        </p:nvGraphicFramePr>
        <p:xfrm>
          <a:off x="628649" y="1934606"/>
          <a:ext cx="7886701" cy="4086679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27104203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70617240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3824987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260322123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390613313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69202296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8912807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199628190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316889628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654747191"/>
                    </a:ext>
                  </a:extLst>
                </a:gridCol>
              </a:tblGrid>
              <a:tr h="1688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271418"/>
                  </a:ext>
                </a:extLst>
              </a:tr>
              <a:tr h="2701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15821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125.254.352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136.187.855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10.933.503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48.542.010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66199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9.813.288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9.758.527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-54.761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6.133.458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783143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1.571.317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1.446.094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-125.223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857.676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664933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627147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414093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19.443.439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19.326.633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-116.806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7.100.324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967011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12.607.188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12.490.382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-116.806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1.605.824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73529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9.124.983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9.066.580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-58.403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571.865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352543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2.138.201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2.138.201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670.716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961069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63.252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740928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1.022.826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964.423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-58.403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261.905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558830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257.926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203170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4.992.526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4.992.526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4.569.814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288753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3.999.888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3.999.888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3.999.888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788057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569.926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961035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422.712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413173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1.843.725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1.843.725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924.686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774911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406.744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946782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209.022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895272"/>
                  </a:ext>
                </a:extLst>
              </a:tr>
              <a:tr h="270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555.606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555.606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678975"/>
                  </a:ext>
                </a:extLst>
              </a:tr>
              <a:tr h="168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672.353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672.353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412.765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63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28800"/>
            <a:ext cx="7932256" cy="309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FDE14D4-2059-4443-A311-81834BE01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798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840A5AB-CED3-46A2-BFD3-5EB5DE012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406659"/>
              </p:ext>
            </p:extLst>
          </p:nvPr>
        </p:nvGraphicFramePr>
        <p:xfrm>
          <a:off x="628649" y="1937808"/>
          <a:ext cx="7886701" cy="371849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91835677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38367908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057218990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90626542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4235063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4227254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80016605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153790109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06560431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404478571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28483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198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49973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103.908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4289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124.402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73379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6514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3687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4127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7190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89.831.712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89.831.712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19.506.940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1266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84.930.372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84.930.372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14.884.236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34713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78.226.110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78.226.110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12.841.192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9890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1.087.943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1.087.943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277.336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4359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5.616.319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5.616.319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1.765.708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6282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245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77316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1.009.818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5573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1.009.818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6392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4.470.194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15.543.684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14.713.400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9733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3.035.252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3333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774.293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774.293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602.658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56555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11.075.490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11.073.490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11.075.490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553774,5%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297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2"/>
            <a:ext cx="7860248" cy="3210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5A74C45-2E92-4835-98EE-B539A9AE9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DB749DD-444E-43E6-92AD-47A0C324B7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459643"/>
              </p:ext>
            </p:extLst>
          </p:nvPr>
        </p:nvGraphicFramePr>
        <p:xfrm>
          <a:off x="611560" y="1877830"/>
          <a:ext cx="7860248" cy="4351333"/>
        </p:xfrm>
        <a:graphic>
          <a:graphicData uri="http://schemas.openxmlformats.org/drawingml/2006/table">
            <a:tbl>
              <a:tblPr/>
              <a:tblGrid>
                <a:gridCol w="273305">
                  <a:extLst>
                    <a:ext uri="{9D8B030D-6E8A-4147-A177-3AD203B41FA5}">
                      <a16:colId xmlns:a16="http://schemas.microsoft.com/office/drawing/2014/main" val="4163769102"/>
                    </a:ext>
                  </a:extLst>
                </a:gridCol>
                <a:gridCol w="273305">
                  <a:extLst>
                    <a:ext uri="{9D8B030D-6E8A-4147-A177-3AD203B41FA5}">
                      <a16:colId xmlns:a16="http://schemas.microsoft.com/office/drawing/2014/main" val="374751961"/>
                    </a:ext>
                  </a:extLst>
                </a:gridCol>
                <a:gridCol w="273305">
                  <a:extLst>
                    <a:ext uri="{9D8B030D-6E8A-4147-A177-3AD203B41FA5}">
                      <a16:colId xmlns:a16="http://schemas.microsoft.com/office/drawing/2014/main" val="813724295"/>
                    </a:ext>
                  </a:extLst>
                </a:gridCol>
                <a:gridCol w="2853304">
                  <a:extLst>
                    <a:ext uri="{9D8B030D-6E8A-4147-A177-3AD203B41FA5}">
                      <a16:colId xmlns:a16="http://schemas.microsoft.com/office/drawing/2014/main" val="213940566"/>
                    </a:ext>
                  </a:extLst>
                </a:gridCol>
                <a:gridCol w="732457">
                  <a:extLst>
                    <a:ext uri="{9D8B030D-6E8A-4147-A177-3AD203B41FA5}">
                      <a16:colId xmlns:a16="http://schemas.microsoft.com/office/drawing/2014/main" val="2103746337"/>
                    </a:ext>
                  </a:extLst>
                </a:gridCol>
                <a:gridCol w="732457">
                  <a:extLst>
                    <a:ext uri="{9D8B030D-6E8A-4147-A177-3AD203B41FA5}">
                      <a16:colId xmlns:a16="http://schemas.microsoft.com/office/drawing/2014/main" val="2901696537"/>
                    </a:ext>
                  </a:extLst>
                </a:gridCol>
                <a:gridCol w="732457">
                  <a:extLst>
                    <a:ext uri="{9D8B030D-6E8A-4147-A177-3AD203B41FA5}">
                      <a16:colId xmlns:a16="http://schemas.microsoft.com/office/drawing/2014/main" val="69999876"/>
                    </a:ext>
                  </a:extLst>
                </a:gridCol>
                <a:gridCol w="655932">
                  <a:extLst>
                    <a:ext uri="{9D8B030D-6E8A-4147-A177-3AD203B41FA5}">
                      <a16:colId xmlns:a16="http://schemas.microsoft.com/office/drawing/2014/main" val="3856302481"/>
                    </a:ext>
                  </a:extLst>
                </a:gridCol>
                <a:gridCol w="666863">
                  <a:extLst>
                    <a:ext uri="{9D8B030D-6E8A-4147-A177-3AD203B41FA5}">
                      <a16:colId xmlns:a16="http://schemas.microsoft.com/office/drawing/2014/main" val="641840691"/>
                    </a:ext>
                  </a:extLst>
                </a:gridCol>
                <a:gridCol w="666863">
                  <a:extLst>
                    <a:ext uri="{9D8B030D-6E8A-4147-A177-3AD203B41FA5}">
                      <a16:colId xmlns:a16="http://schemas.microsoft.com/office/drawing/2014/main" val="924738502"/>
                    </a:ext>
                  </a:extLst>
                </a:gridCol>
              </a:tblGrid>
              <a:tr h="157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489054"/>
                  </a:ext>
                </a:extLst>
              </a:tr>
              <a:tr h="2522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6806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19.219.270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21.079.191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1.859.921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10.880.531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698844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4.747.663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4.779.567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31.904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2.831.188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634938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903.097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817.450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-85.647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324.579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976370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16.908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16.908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14.021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596204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16.897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16.897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14.021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540281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030502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13.540.424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14.077.019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536.595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6.332.970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833213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13.531.511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14.068.106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536.595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6.324.057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167557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8.601.485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9.204.962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603.477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2.931.975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0591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912.654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912.654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365.062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463549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841.119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841.119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841.119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906980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337.768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337.768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302.768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84334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438.945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372.063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-66.882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585370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156.720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156.720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81.367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090244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1.628.520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1.628.520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1.280.353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196003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614.300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614.300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521.413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997136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183145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8.913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242360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10.178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16.789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6.315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233675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3.509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204706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27053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807846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6.189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-480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5.555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701824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1.370.458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137145,8%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87744"/>
                  </a:ext>
                </a:extLst>
              </a:tr>
              <a:tr h="157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1.370.458 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1.371.458</a:t>
                      </a:r>
                    </a:p>
                  </a:txBody>
                  <a:tcPr marL="7883" marR="7883" marT="78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137145,8%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83" marR="7883" marT="78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549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8916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23C2DB7-33DF-45F8-B5BB-1F1044DAC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8559" y="616530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E01FA01-577B-4BE8-AE13-6991F1499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721770"/>
              </p:ext>
            </p:extLst>
          </p:nvPr>
        </p:nvGraphicFramePr>
        <p:xfrm>
          <a:off x="628649" y="2025364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409619813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50606351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513799243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89157326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549609574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20424277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100371906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456546096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0944454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14184656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35220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4340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33.259.573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34.499.974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1.240.401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14.840.146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8176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4.554.784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4.533.218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2.785.507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2328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1.068.328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992.307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515.499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05829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0104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0718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23.468.965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23.456.171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8.862.482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4614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777.162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63712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1.554.321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777.162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1288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21.901.704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21.888.910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8.072.963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9067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4.760.253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06673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160.574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160.574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1886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 para Funcionarios Públicos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58.449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3832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Social para el Adulto Mayor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338.464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338.464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7085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Servicios de Atención al Adulto Mayor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6.588.877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6.588.877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3.493.019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9743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119.697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119.697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7744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399.641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399.641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62564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7.117.331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7.117.331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3.308.271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1836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725.784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334.401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24236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1.481.668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1.468.874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288.984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3444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150.966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71113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1155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14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704269"/>
            <a:ext cx="7776864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85E2E1E-4785-438E-9B4D-707ECAC0A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1153" y="4437112"/>
            <a:ext cx="779927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A1D9089-3EE5-495C-8901-129BB107F1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289924"/>
              </p:ext>
            </p:extLst>
          </p:nvPr>
        </p:nvGraphicFramePr>
        <p:xfrm>
          <a:off x="628649" y="2147955"/>
          <a:ext cx="7886701" cy="207314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963700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846447900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269124817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624703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1203242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76104989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73939100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33390676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67182076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01080022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298088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2090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56.943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-7.858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15766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5583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7653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95692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1.109.178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98252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3.732.222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1.109.178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878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378.331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1.700.760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1.508.544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9653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369.029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369.029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180.214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3006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43604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1.322.429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1.318.024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17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$619.108 millones</a:t>
            </a:r>
            <a:r>
              <a:rPr lang="es-CL" sz="1600" dirty="0"/>
              <a:t>, de los cuales un 84,7% se destina a transferencias corrientes y de capital, con una participación de un 63,7% y 21,1% respectivamente, subtítulos que al mes de AGOSTO registraron erogaciones del 72,1% y 33,5%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AGOSTO ascendió a </a:t>
            </a:r>
            <a:r>
              <a:rPr lang="es-CL" sz="1600" b="1" dirty="0"/>
              <a:t>$32.908 millones</a:t>
            </a:r>
            <a:r>
              <a:rPr lang="es-CL" sz="1600" dirty="0"/>
              <a:t>, es decir, un </a:t>
            </a:r>
            <a:r>
              <a:rPr lang="es-CL" sz="1600" b="1" dirty="0"/>
              <a:t>5,3%</a:t>
            </a:r>
            <a:r>
              <a:rPr lang="es-CL" sz="1600" dirty="0"/>
              <a:t> respecto de la ley inicial, representando un gasto menor en 2 puntos porcentuales al registrado a igual mes del año 2017.  Mientras que la ejecución acumulada al octavo mes de 2018 es superior </a:t>
            </a:r>
            <a:r>
              <a:rPr lang="es-CL" sz="1600"/>
              <a:t>en 2,2 </a:t>
            </a:r>
            <a:r>
              <a:rPr lang="es-CL" sz="1600" dirty="0"/>
              <a:t>puntos porcentuales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AGOSTO un incremento consolidado de </a:t>
            </a:r>
            <a:r>
              <a:rPr lang="es-CL" sz="1600" b="1" dirty="0"/>
              <a:t>$51.774 millones</a:t>
            </a:r>
            <a:r>
              <a:rPr lang="es-CL" sz="1600" dirty="0"/>
              <a:t>.  Afectando principalmente los gastos en “servicio de la deuda” y “prestaciones de seguridad social” que presentan aumentos de $51.938 millones y $1.491 millones respectivamente.  Asimismo, los subtítulos 22 “bienes y servicios de consumo”, 24 “transferencias corrientes” y 29 “adquisición de activos no financieros”, experimentan disminuciones por un monto de $461 millones, $1.051 millones y $250 millones respectivamente.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556792"/>
            <a:ext cx="6822518" cy="372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E85AEEE-F80B-467F-BD3F-1FC3A3799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B5CCCE5-4E70-45B4-951C-F6062189D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8448"/>
              </p:ext>
            </p:extLst>
          </p:nvPr>
        </p:nvGraphicFramePr>
        <p:xfrm>
          <a:off x="611560" y="1929352"/>
          <a:ext cx="7886701" cy="371849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93608415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591261487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491057145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15075433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64886915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5073487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666958974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260569837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29439327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5013289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891827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377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20.024.464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20.856.030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831.566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10.628.481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1980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8.340.276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8.377.176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4.835.128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3810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4.090.778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4.146.793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1.422.133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5823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66899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941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6.265.513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4.978.236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-1.287.277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1.907.532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9105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4.902.794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4.910.794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1.867.532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5660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4.902.783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4.902.783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1.867.532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5197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3575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 Políticas Públicas PUC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8125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1259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INE Encuesta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45579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1.359.070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-1.295.277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95900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1.359.070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-1.295.277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1076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1.326.897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1.152.837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376.348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46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1983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381.672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304.594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85888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939.067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843.329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-95.738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337.264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269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1.935.964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193596,4%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77438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1.936.652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1.935.964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193596,4%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383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28800"/>
            <a:ext cx="6706056" cy="384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9F9989-D377-43D1-AAE2-CDDF2A33F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371703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DBE66F3-EF3D-48C5-85F2-E63031D525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986171"/>
              </p:ext>
            </p:extLst>
          </p:nvPr>
        </p:nvGraphicFramePr>
        <p:xfrm>
          <a:off x="636038" y="2013240"/>
          <a:ext cx="7886701" cy="157953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72852798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2755078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97068425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4312823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7425045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02211720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873191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44943567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1256562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85894586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60210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2276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478.566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478.566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8854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401.836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401.836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1618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7729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1020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6246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781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448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A nivel de subtítulo, los que presentan el mayor nivel de gasto por su incidencia en la ejecución total de la Partida con un 80,2%, son: </a:t>
            </a:r>
            <a:r>
              <a:rPr lang="es-CL" sz="1600" b="1" dirty="0"/>
              <a:t>“transferencias corrientes” y “servicio de la deuda”, </a:t>
            </a:r>
            <a:r>
              <a:rPr lang="es-CL" sz="1600" dirty="0"/>
              <a:t>con erogaciones de </a:t>
            </a:r>
            <a:r>
              <a:rPr lang="es-CL" sz="1600" b="1" dirty="0"/>
              <a:t>68,3% y 97,1% </a:t>
            </a:r>
            <a:r>
              <a:rPr lang="es-CL" sz="1600" dirty="0"/>
              <a:t>respectivamente.</a:t>
            </a:r>
            <a:r>
              <a:rPr lang="es-CL" sz="1600" b="1" dirty="0"/>
              <a:t>  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En el caso de las </a:t>
            </a:r>
            <a:r>
              <a:rPr lang="es-CL" sz="1600" b="1" dirty="0"/>
              <a:t>transferencias corrientes </a:t>
            </a:r>
            <a:r>
              <a:rPr lang="es-CL" sz="1600" dirty="0"/>
              <a:t>el gasto se explica por las transferencias al gobierno central realizadas por la Subsecretaría de Servicios Sociales (programa Ingreso Ético Familiar y Sistema Chile Solidario) a través de las asignaciones 24.02.021 “Subsidio Empleo a la Mujer, Ley N°20.595 – SENCE”; 24.03.10 “Programa de Bonificación Ley N°20.595” y 24.03.337 “Bonos Art. 2° Transitorio, Ley N°19.949” que alcanzan una ejecución superior al 90% (representando a su vez el 50% del gasto total del subtítulo a nivel de Partida).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Por su parte, del total de gasto registrados en </a:t>
            </a:r>
            <a:r>
              <a:rPr lang="es-CL" sz="1600" b="1" dirty="0"/>
              <a:t>servicio de la deuda </a:t>
            </a:r>
            <a:r>
              <a:rPr lang="es-CL" sz="1600" dirty="0"/>
              <a:t>que alcanza los </a:t>
            </a:r>
            <a:r>
              <a:rPr lang="es-CL" sz="1600" b="1" i="1" dirty="0"/>
              <a:t>$58.117 millones</a:t>
            </a:r>
            <a:r>
              <a:rPr lang="es-CL" sz="1600" dirty="0"/>
              <a:t>, $51.938 millones corresponden a deuda flotante (recursos destinados al pago de las obligaciones devengadas al 31 de diciembre de 2017) en los Programas: Subsecretaría de Servicios Sociales ($2.686 millones); Ingreso Ético Familiar ($28.051 millones); Sistema de Protección Integral a la Infancia ($3.921 millones); FOSIS ($1.563 millones); INJ ($22 millones); CONADI ($11.075 millones); SENADIS ($1.371 millones); SENAMA ($1.322 millones); y, la Subsecretaría de Evaluación Social ($1.937 millones)</a:t>
            </a:r>
            <a:r>
              <a:rPr lang="es-CL" sz="1600" b="1" i="1" dirty="0"/>
              <a:t>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En cuanto a los programas, el 70% del presupuesto inicial, se concentró en el programa Ingreso Ético Familiar y Sistema Chile Solidario (37%), Fondo de Solidaridad e Inversión Social (13%) y la Corporación Nacional de Desarrollo Indígena (20%), los que al mes de AGOSTO alcanzaron niveles de ejecución de 81,4%, 62,9% y 41,2%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El programa Ingreso Ético Familiar y Sistema Chile Solidario es el que presenta el mayor avance con un 81,4%, mientras que la Corporación Nacional de Desarrollo Indígena es la que presenta la ejecución menor con un 41,2%, explicado éste último por el bajo nivel de gasto de los subtítulos 24 transparencias corrientes y 33 transferencias de capital, que alcanzan gastos de 45,4% y 27,3% respectivamente, representando a su vez el 80% del Programa.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323311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7DD71C77-DA25-4970-A658-2F5DCF23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44A9022-D71F-4B13-A5EA-A5DA15742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9" y="1953976"/>
            <a:ext cx="3902466" cy="252229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0862603-2F3F-445C-8514-5FECDE45A5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1295" y="1953975"/>
            <a:ext cx="3740551" cy="252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9340" y="45091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448542"/>
            <a:ext cx="7941568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2AA6920-EFBC-4909-9F03-3D3397CB6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" y="1893304"/>
            <a:ext cx="7941568" cy="243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473138"/>
            <a:ext cx="778824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6234104-58D0-4E2E-A5F1-DF3F3FF8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568" y="4653136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3E3D7CB-5F74-44AB-A721-08681EEC6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715138"/>
            <a:ext cx="7886698" cy="242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556791"/>
            <a:ext cx="7841446" cy="335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DF7BA2-E744-4643-82BD-4A2B0568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3401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25A239D-C2D1-43DD-98FD-06388F527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12" y="1926926"/>
            <a:ext cx="7933376" cy="371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F9350F01-A37E-49F7-A1E4-9F1D28CC621F}"/>
              </a:ext>
            </a:extLst>
          </p:cNvPr>
          <p:cNvSpPr txBox="1">
            <a:spLocks/>
          </p:cNvSpPr>
          <p:nvPr/>
        </p:nvSpPr>
        <p:spPr>
          <a:xfrm>
            <a:off x="683568" y="1556791"/>
            <a:ext cx="7913454" cy="335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53901E9-5C9C-4F40-AA3C-AB47A79DB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552" y="443711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593F2F1-F951-4319-AC91-46E8F39DC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67952"/>
            <a:ext cx="7913454" cy="20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41101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3714</TotalTime>
  <Words>4934</Words>
  <Application>Microsoft Office PowerPoint</Application>
  <PresentationFormat>Presentación en pantalla (4:3)</PresentationFormat>
  <Paragraphs>2493</Paragraphs>
  <Slides>21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DE 2018 PARTIDA 21:  MINISTERIO DE DESARROLLO SOCIAL</vt:lpstr>
      <vt:lpstr>EJECUCIÓN ACUMULADA DE GASTOS A AGOSTO DE 2018  PARTIDA 21 MINISTERIO DE DESARROLLO SOCIAL</vt:lpstr>
      <vt:lpstr>EJECUCIÓN ACUMULADA DE GASTOS A AGOSTO DE 2018  PARTIDA 21 MINISTERIO DE DESARROLLO SOCIAL</vt:lpstr>
      <vt:lpstr>EJECUCIÓN ACUMULADA DE GASTOS A AGOSTO DE 2018  PARTIDA 21 MINISTERIO DE DESARROLLO SOCIAL</vt:lpstr>
      <vt:lpstr>Presentación de PowerPoint</vt:lpstr>
      <vt:lpstr>EJECUCIÓN ACUMULADA DE GASTOS A AGOSTO DE 2018  PARTIDA 21 MINISTERIO DE DESARROLLO SOCIAL</vt:lpstr>
      <vt:lpstr>EJECUCIÓN ACUMULADA DE GASTOS A AGOSTO DE 2018  PARTIDA 2I RESUMEN POR CAPÍTULOS</vt:lpstr>
      <vt:lpstr>EJECUCIÓN ACUMULADA DE GASTOS A AGOSTO DE 2018  PARTIDA 21. CAPÍTULO 01. PROGRAMA 01:  SUBSECRETARÍA DE SERVICIOS SOCIALES</vt:lpstr>
      <vt:lpstr>EJECUCIÓN ACUMULADA DE GASTOS A AGOSTO DE 2018  PARTIDA 21. CAPÍTULO 01. PROGRAMA 01:  SUBSECRETARÍA DE SERVICIOS SOCIALES</vt:lpstr>
      <vt:lpstr>EJECUCIÓN ACUMULADA DE GASTOS A AGOSTO DE 2018  PARTIDA 21. CAPÍTULO 01. PROGRAMA 05:  INGRESO ÉTICO FAMILIAR Y SISTEMA CHILE SOLIDARIO</vt:lpstr>
      <vt:lpstr>EJECUCIÓN ACUMULADA DE GASTOS A AGOSTO DE 2018  PARTIDA 21. CAPÍTULO 01. PROGRAMA 05:  INGRESO ÉTICO FAMILIAR Y SISTEMA CHILE SOLIDARIO</vt:lpstr>
      <vt:lpstr>EJECUCIÓN ACUMULADA DE GASTOS A AGOSTO DE 2018  PARTIDA 21. CAPÍTULO 01. PROGRAMA 06:  SISTEMA DE PROTECCIÓN INTEGRAL A LA INFANCIA</vt:lpstr>
      <vt:lpstr>EJECUCIÓN ACUMULADA DE GASTOS A AGOSTO DE 2018  PARTIDA 21. CAPÍTULO 02. PROGRAMA 01:  FONDO DE SOLIDARIDAD E INVERSIÓN SOCIAL</vt:lpstr>
      <vt:lpstr>EJECUCIÓN ACUMULADA DE GASTOS A AGOSTO DE 2018  PARTIDA 21. CAPÍTULO 05. PROGRAMA 01:  INSTITUTO NACIONAL DE LA JUVENTUD</vt:lpstr>
      <vt:lpstr>EJECUCIÓN ACUMULADA DE GASTOS A AGOSTO DE 2018  PARTIDA 21. CAPÍTULO 06. PROGRAMA 01:  CORPORACIÓN NACIONAL DE DESARROLLO INDÍGENA</vt:lpstr>
      <vt:lpstr>EJECUCIÓN ACUMULADA DE GASTOS A AGOSTO DE 2018  PARTIDA 21. CAPÍTULO 06. PROGRAMA 01:  CORPORACIÓN NACIONAL DE DESARROLLO INDÍGENA</vt:lpstr>
      <vt:lpstr>EJECUCIÓN ACUMULADA DE GASTOS A AGOSTO DE 2018  PARTIDA 21. CAPÍTULO 07. PROGRAMA 01:  SERVICIO NACIONAL DE LA DISCAPACIDAD</vt:lpstr>
      <vt:lpstr>EJECUCIÓN ACUMULADA DE GASTOS A AGOSTO DE 2018  PARTIDA 21. CAPÍTULO 08. PROGRAMA 01:  SERVICIO NACIONAL DEL ADULTO MAYOR</vt:lpstr>
      <vt:lpstr>EJECUCIÓN ACUMULADA DE GASTOS A AGOSTO DE 2018  PARTIDA 21. CAPÍTULO 08. PROGRAMA 01:  SERVICIO NACIONAL DEL ADULTO MAYOR</vt:lpstr>
      <vt:lpstr>EJECUCIÓN ACUMULADA DE GASTOS A AGOSTO DE 2018  PARTIDA 21. CAPÍTULO 09. PROGRAMA 01:  SUBSECRETARÍA DE EVALUACIÓN SOCIAL</vt:lpstr>
      <vt:lpstr>EJECUCIÓN ACUMULADA DE GASTOS A AGOSTO DE 2018  PARTIDA 21. CAPÍTULO 10. PROGRAMA 01:  SUBSECRETARÍA DE LA NIÑEZ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200</cp:revision>
  <cp:lastPrinted>2017-06-15T16:55:12Z</cp:lastPrinted>
  <dcterms:created xsi:type="dcterms:W3CDTF">2016-06-23T13:38:47Z</dcterms:created>
  <dcterms:modified xsi:type="dcterms:W3CDTF">2019-01-08T18:37:32Z</dcterms:modified>
</cp:coreProperties>
</file>