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>
                <a:latin typeface="+mn-lt"/>
              </a:rPr>
              <a:t>05: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AA1C61-D5F3-4775-B800-0AD6AF340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49098"/>
              </p:ext>
            </p:extLst>
          </p:nvPr>
        </p:nvGraphicFramePr>
        <p:xfrm>
          <a:off x="840070" y="1916832"/>
          <a:ext cx="7463860" cy="4256160"/>
        </p:xfrm>
        <a:graphic>
          <a:graphicData uri="http://schemas.openxmlformats.org/drawingml/2006/table">
            <a:tbl>
              <a:tblPr/>
              <a:tblGrid>
                <a:gridCol w="247763">
                  <a:extLst>
                    <a:ext uri="{9D8B030D-6E8A-4147-A177-3AD203B41FA5}">
                      <a16:colId xmlns:a16="http://schemas.microsoft.com/office/drawing/2014/main" val="4194476467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3379556712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2595066677"/>
                    </a:ext>
                  </a:extLst>
                </a:gridCol>
                <a:gridCol w="2704746">
                  <a:extLst>
                    <a:ext uri="{9D8B030D-6E8A-4147-A177-3AD203B41FA5}">
                      <a16:colId xmlns:a16="http://schemas.microsoft.com/office/drawing/2014/main" val="1200434064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2477948097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756045009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261595007"/>
                    </a:ext>
                  </a:extLst>
                </a:gridCol>
                <a:gridCol w="701995">
                  <a:extLst>
                    <a:ext uri="{9D8B030D-6E8A-4147-A177-3AD203B41FA5}">
                      <a16:colId xmlns:a16="http://schemas.microsoft.com/office/drawing/2014/main" val="1641010952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4057389310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2502660335"/>
                    </a:ext>
                  </a:extLst>
                </a:gridCol>
              </a:tblGrid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27464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40558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45.819.089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1.302.686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28.099.578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30010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13.393.420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-281.201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8.686.635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17433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3.172.940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344.788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1.573.856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5054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2232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4464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52878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163.310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3262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419686"/>
                  </a:ext>
                </a:extLst>
              </a:tr>
              <a:tr h="16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6888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54.868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8618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6977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2515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489.216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223.649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0105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82.941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1720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7111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9840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4363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958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27.992.878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17.195.454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9351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14.060.039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1100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4.372.521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2.353.983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1675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282.538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8720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31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18EDA1-3D28-4C8C-B942-245849D25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81695"/>
              </p:ext>
            </p:extLst>
          </p:nvPr>
        </p:nvGraphicFramePr>
        <p:xfrm>
          <a:off x="628650" y="1934469"/>
          <a:ext cx="7886699" cy="2966434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3463787766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391893312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1761296833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8039182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716362165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4007395505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487224595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2182181073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2649220585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1231781000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834761"/>
                  </a:ext>
                </a:extLst>
              </a:tr>
              <a:tr h="556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52785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2.637.293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0103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1.855.582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5724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1.855.582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1433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1.831.685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282.919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76377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46.282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602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1.033.181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06040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9281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2.670.164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9758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362.666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5144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362.666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5882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362.666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1136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8368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90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PROGRAMA DE DESARROLLO 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9F9B75-0694-407A-B5EB-BB76BC619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03677"/>
              </p:ext>
            </p:extLst>
          </p:nvPr>
        </p:nvGraphicFramePr>
        <p:xfrm>
          <a:off x="628650" y="1915892"/>
          <a:ext cx="7886699" cy="4254227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2771072969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2434141962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965404587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46315088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490942461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745087765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906512237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4002301398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1688148035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2344149658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643465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2373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212.707.656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29.745.657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109.788.365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1556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70.874.108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-1.353.966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43.038.451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5706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12405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09986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70.807.706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-1.420.368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43.038.451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7849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39.659.123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40478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8.063.030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-1.420.368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3.379.328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7337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5952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4188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581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2991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53776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123.330.109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22.738.044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55.697.483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8252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123.330.109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22.738.044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55.697.483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39963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47.458.860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10.651.296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21.102.081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61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35.449.970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12.153.150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10.659.494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2262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5.165.762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16600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0802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8.789.414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1.813.343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51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4482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5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4DFA6B-6DDC-4837-A958-70AB3F427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05746"/>
              </p:ext>
            </p:extLst>
          </p:nvPr>
        </p:nvGraphicFramePr>
        <p:xfrm>
          <a:off x="702359" y="1917512"/>
          <a:ext cx="7739282" cy="4351338"/>
        </p:xfrm>
        <a:graphic>
          <a:graphicData uri="http://schemas.openxmlformats.org/drawingml/2006/table">
            <a:tbl>
              <a:tblPr/>
              <a:tblGrid>
                <a:gridCol w="256906">
                  <a:extLst>
                    <a:ext uri="{9D8B030D-6E8A-4147-A177-3AD203B41FA5}">
                      <a16:colId xmlns:a16="http://schemas.microsoft.com/office/drawing/2014/main" val="1705603023"/>
                    </a:ext>
                  </a:extLst>
                </a:gridCol>
                <a:gridCol w="256906">
                  <a:extLst>
                    <a:ext uri="{9D8B030D-6E8A-4147-A177-3AD203B41FA5}">
                      <a16:colId xmlns:a16="http://schemas.microsoft.com/office/drawing/2014/main" val="1232824619"/>
                    </a:ext>
                  </a:extLst>
                </a:gridCol>
                <a:gridCol w="256906">
                  <a:extLst>
                    <a:ext uri="{9D8B030D-6E8A-4147-A177-3AD203B41FA5}">
                      <a16:colId xmlns:a16="http://schemas.microsoft.com/office/drawing/2014/main" val="3564131132"/>
                    </a:ext>
                  </a:extLst>
                </a:gridCol>
                <a:gridCol w="2804552">
                  <a:extLst>
                    <a:ext uri="{9D8B030D-6E8A-4147-A177-3AD203B41FA5}">
                      <a16:colId xmlns:a16="http://schemas.microsoft.com/office/drawing/2014/main" val="2758169326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3433917614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3905563185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1888912040"/>
                    </a:ext>
                  </a:extLst>
                </a:gridCol>
                <a:gridCol w="727899">
                  <a:extLst>
                    <a:ext uri="{9D8B030D-6E8A-4147-A177-3AD203B41FA5}">
                      <a16:colId xmlns:a16="http://schemas.microsoft.com/office/drawing/2014/main" val="2621498453"/>
                    </a:ext>
                  </a:extLst>
                </a:gridCol>
                <a:gridCol w="642264">
                  <a:extLst>
                    <a:ext uri="{9D8B030D-6E8A-4147-A177-3AD203B41FA5}">
                      <a16:colId xmlns:a16="http://schemas.microsoft.com/office/drawing/2014/main" val="956698290"/>
                    </a:ext>
                  </a:extLst>
                </a:gridCol>
                <a:gridCol w="642264">
                  <a:extLst>
                    <a:ext uri="{9D8B030D-6E8A-4147-A177-3AD203B41FA5}">
                      <a16:colId xmlns:a16="http://schemas.microsoft.com/office/drawing/2014/main" val="3006065925"/>
                    </a:ext>
                  </a:extLst>
                </a:gridCol>
              </a:tblGrid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78129"/>
                  </a:ext>
                </a:extLst>
              </a:tr>
              <a:tr h="545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2127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147.242.421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-23.266.455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60.132.471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443055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18.913.529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18.913.529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17.890.179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86924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18.913.529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18.913.529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17.890.179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04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00205"/>
                  </a:ext>
                </a:extLst>
              </a:tr>
              <a:tr h="272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534.743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534.743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18762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538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41954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58651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04238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127.066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4647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2426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3902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42666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54657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124.445.786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-46.063.090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42.242.292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92298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91.149.170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62.896.713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42.242.292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149,5%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23684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6.304.524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4.765.524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4.369.674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2959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2.902.306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19993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6.199.757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5.225.057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82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6.380.587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5.451.000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212,5%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7827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8.687.776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6.020.176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3.705.806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76756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3.959.507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3.549.107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1.410.277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343,6%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3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EFD32E-3E58-4806-89A4-21F0A2E0F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21999"/>
              </p:ext>
            </p:extLst>
          </p:nvPr>
        </p:nvGraphicFramePr>
        <p:xfrm>
          <a:off x="702359" y="1915892"/>
          <a:ext cx="7739282" cy="4351338"/>
        </p:xfrm>
        <a:graphic>
          <a:graphicData uri="http://schemas.openxmlformats.org/drawingml/2006/table">
            <a:tbl>
              <a:tblPr/>
              <a:tblGrid>
                <a:gridCol w="256906">
                  <a:extLst>
                    <a:ext uri="{9D8B030D-6E8A-4147-A177-3AD203B41FA5}">
                      <a16:colId xmlns:a16="http://schemas.microsoft.com/office/drawing/2014/main" val="3062838883"/>
                    </a:ext>
                  </a:extLst>
                </a:gridCol>
                <a:gridCol w="256906">
                  <a:extLst>
                    <a:ext uri="{9D8B030D-6E8A-4147-A177-3AD203B41FA5}">
                      <a16:colId xmlns:a16="http://schemas.microsoft.com/office/drawing/2014/main" val="308846203"/>
                    </a:ext>
                  </a:extLst>
                </a:gridCol>
                <a:gridCol w="256906">
                  <a:extLst>
                    <a:ext uri="{9D8B030D-6E8A-4147-A177-3AD203B41FA5}">
                      <a16:colId xmlns:a16="http://schemas.microsoft.com/office/drawing/2014/main" val="2135052048"/>
                    </a:ext>
                  </a:extLst>
                </a:gridCol>
                <a:gridCol w="2804552">
                  <a:extLst>
                    <a:ext uri="{9D8B030D-6E8A-4147-A177-3AD203B41FA5}">
                      <a16:colId xmlns:a16="http://schemas.microsoft.com/office/drawing/2014/main" val="4127009197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1873870078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2674695046"/>
                    </a:ext>
                  </a:extLst>
                </a:gridCol>
                <a:gridCol w="717195">
                  <a:extLst>
                    <a:ext uri="{9D8B030D-6E8A-4147-A177-3AD203B41FA5}">
                      <a16:colId xmlns:a16="http://schemas.microsoft.com/office/drawing/2014/main" val="3810346141"/>
                    </a:ext>
                  </a:extLst>
                </a:gridCol>
                <a:gridCol w="727899">
                  <a:extLst>
                    <a:ext uri="{9D8B030D-6E8A-4147-A177-3AD203B41FA5}">
                      <a16:colId xmlns:a16="http://schemas.microsoft.com/office/drawing/2014/main" val="3854331228"/>
                    </a:ext>
                  </a:extLst>
                </a:gridCol>
                <a:gridCol w="642264">
                  <a:extLst>
                    <a:ext uri="{9D8B030D-6E8A-4147-A177-3AD203B41FA5}">
                      <a16:colId xmlns:a16="http://schemas.microsoft.com/office/drawing/2014/main" val="1660588973"/>
                    </a:ext>
                  </a:extLst>
                </a:gridCol>
                <a:gridCol w="642264">
                  <a:extLst>
                    <a:ext uri="{9D8B030D-6E8A-4147-A177-3AD203B41FA5}">
                      <a16:colId xmlns:a16="http://schemas.microsoft.com/office/drawing/2014/main" val="1754401590"/>
                    </a:ext>
                  </a:extLst>
                </a:gridCol>
              </a:tblGrid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26879"/>
                  </a:ext>
                </a:extLst>
              </a:tr>
              <a:tr h="545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1585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1.250.053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0920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10.004.806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6.273.244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4.399.037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70962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6.554.696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85528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8.339.778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5.774.778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4517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10263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2.988.844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2.578.444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06827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6.203.727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2.612.727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58811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3.434.244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830601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895301"/>
                  </a:ext>
                </a:extLst>
              </a:tr>
              <a:tr h="272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047365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2104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33.296.616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-108.959.803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79303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2.551.340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-47.883.580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09341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20.497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-4.185.464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80827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1.622.878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-6.217.340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0333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1.135.746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-1.303.700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770420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3.684.291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-9.445.341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407871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-5.105.001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7999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20.153.525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-23.174.455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914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4.047.421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-226.272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267249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55.919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-11.418.650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42323"/>
                  </a:ext>
                </a:extLst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3.883.106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3.883.106 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28" marR="8028" marT="8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4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PROGRAMAS DE 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69894A-4E82-435A-8C83-D71281E07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68925"/>
              </p:ext>
            </p:extLst>
          </p:nvPr>
        </p:nvGraphicFramePr>
        <p:xfrm>
          <a:off x="628650" y="1916832"/>
          <a:ext cx="7886699" cy="4286950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2515983155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800906522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173625483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125983214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17725120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51910167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012721168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586387762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681166391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435910525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881438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561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84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60028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4754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684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189.482.405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-7.282.600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092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148.063.716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45.441.203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1328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3606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7.280.119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208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803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4833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01683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9.582.770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6.349.513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5665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8.886.963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7225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10.102.950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7794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9.747.556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6970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8.724.713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588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12.935.387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0435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844.808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1.168.878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293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12.734.220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12954"/>
                  </a:ext>
                </a:extLst>
              </a:tr>
              <a:tr h="26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4586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41.418.689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-52.723.803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721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36.970.139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-51.525.341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5999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4.448.550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-1.198.462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8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AGENCIA NACIONAL DE 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77DEC1-785F-41BE-9FFF-7B62BF09F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9176"/>
              </p:ext>
            </p:extLst>
          </p:nvPr>
        </p:nvGraphicFramePr>
        <p:xfrm>
          <a:off x="645940" y="1895010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3723664830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50863345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1429924583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352895680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329200421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804463234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522029876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75824061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657417177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850490980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35311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4548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4.293.323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7387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3.443.031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118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390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856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83990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218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878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196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21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SUBSECRETARÍA DE PREVENCIÓN DEL 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93B497-7DCD-43A9-A8C9-99293281E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09299"/>
              </p:ext>
            </p:extLst>
          </p:nvPr>
        </p:nvGraphicFramePr>
        <p:xfrm>
          <a:off x="628650" y="1916832"/>
          <a:ext cx="7886699" cy="3614264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1478058839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042530168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499577988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414552032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726906610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75423147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792763679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107817500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396075842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275627930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99393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6285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16.692.192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0089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8.495.872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-47.312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5.769.032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4551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1.960.159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-238.405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635.085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6595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8.578.159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8933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9345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77905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8.578.159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240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6.678.880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1768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3822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1.421.238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1242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-47.751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251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5381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3507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75.519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7865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215.585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2527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1.837.692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47327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5301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54815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0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CENTROS REGIONALES DE ATENCIÓN Y ORIENTACIÓN A 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5CEEFC-D2B3-45F5-9AD1-1C28F3337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66052"/>
              </p:ext>
            </p:extLst>
          </p:nvPr>
        </p:nvGraphicFramePr>
        <p:xfrm>
          <a:off x="628650" y="1917421"/>
          <a:ext cx="7886699" cy="2108321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366558964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4158341924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1171610719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966274661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931965579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6873733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565764713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621341236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173442241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775761035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088189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8839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2.346.949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6282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2.488.172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-185.749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1.613.507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0249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698.685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9577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02334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4780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9798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3744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0515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2592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SERV. NACIONAL PARA PREVENCIÓN Y REHABIL. CONSUMO DE DROGAS Y 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F63CB9-C6E9-46A5-8C29-56A2F4B17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193221"/>
              </p:ext>
            </p:extLst>
          </p:nvPr>
        </p:nvGraphicFramePr>
        <p:xfrm>
          <a:off x="628651" y="1940124"/>
          <a:ext cx="7886698" cy="3910213"/>
        </p:xfrm>
        <a:graphic>
          <a:graphicData uri="http://schemas.openxmlformats.org/drawingml/2006/table">
            <a:tbl>
              <a:tblPr/>
              <a:tblGrid>
                <a:gridCol w="265099">
                  <a:extLst>
                    <a:ext uri="{9D8B030D-6E8A-4147-A177-3AD203B41FA5}">
                      <a16:colId xmlns:a16="http://schemas.microsoft.com/office/drawing/2014/main" val="1435286192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4088778502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1027783207"/>
                    </a:ext>
                  </a:extLst>
                </a:gridCol>
                <a:gridCol w="2882953">
                  <a:extLst>
                    <a:ext uri="{9D8B030D-6E8A-4147-A177-3AD203B41FA5}">
                      <a16:colId xmlns:a16="http://schemas.microsoft.com/office/drawing/2014/main" val="1143262809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2845792607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3732131640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1979139362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3689814801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833225004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2986149340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984909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743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41.834.910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907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8.197.926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-174.744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5.485.894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44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-292.234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1.392.090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9541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2254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525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54.578.116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34.892.761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29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453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4154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54.311.067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34.625.712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3088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24.876.471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506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3.042.383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9666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1.158.799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-102.589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99499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5.830.086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5.769.834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6649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632.023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1918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0658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328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4334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274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254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1244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669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 y un 20% a transferencias de capital, manteniendo la distribución de los ejercicios presupuestarios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AGOSTO ascendió a </a:t>
            </a:r>
            <a:r>
              <a:rPr lang="es-CL" sz="1400" b="1" dirty="0">
                <a:latin typeface="+mn-lt"/>
              </a:rPr>
              <a:t>$239.495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7,3%</a:t>
            </a:r>
            <a:r>
              <a:rPr lang="es-CL" sz="1400" dirty="0">
                <a:latin typeface="+mn-lt"/>
              </a:rPr>
              <a:t> respecto de la ley inicial, gasto levemente inferior respecto del registrado a igual mes del año 2017 (0,9 puntos porcentuales).  Por su parte, la ejecución acumulada </a:t>
            </a:r>
            <a:r>
              <a:rPr lang="es-CL" sz="1400" dirty="0"/>
              <a:t>al octavo mes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$1.998.564 millones</a:t>
            </a:r>
            <a:r>
              <a:rPr lang="es-CL" sz="1400" dirty="0">
                <a:latin typeface="+mn-lt"/>
              </a:rPr>
              <a:t>, lo que equivale a un gasto acumulado de </a:t>
            </a:r>
            <a:r>
              <a:rPr lang="es-CL" sz="1400" b="1" dirty="0">
                <a:latin typeface="+mn-lt"/>
              </a:rPr>
              <a:t>60,1%</a:t>
            </a:r>
            <a:r>
              <a:rPr lang="es-CL" sz="1400" dirty="0">
                <a:latin typeface="+mn-lt"/>
              </a:rPr>
              <a:t> respecto al presupuesto vigente y de un </a:t>
            </a:r>
            <a:r>
              <a:rPr lang="es-CL" sz="1400" b="1" dirty="0">
                <a:latin typeface="+mn-lt"/>
              </a:rPr>
              <a:t>61,1%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AGOSTO un aumento consolidado del </a:t>
            </a:r>
            <a:r>
              <a:rPr lang="es-CL" sz="1400" b="1" dirty="0"/>
              <a:t>$56.540 millones</a:t>
            </a:r>
            <a:r>
              <a:rPr lang="es-CL" sz="1400" dirty="0"/>
              <a:t>.  Destacando por su monto, los incrementos registrados en los subtítulos 34 “servicio de la deuda”, con $63.621 millones; 24 “transferencias corrientes”, con $43.532 millones; y, subtítulo 29 “adquisición de activos no financieros”, con $30.106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Por su parte, se registró importantes reducciones en los subtítulos 33 “transferencia de capital”, 31 “iniciativas de inversión” y 22 “bienes y servicios de consumo” con una disminución de </a:t>
            </a:r>
            <a:r>
              <a:rPr lang="es-CL" sz="1400" b="1" dirty="0"/>
              <a:t>6,4%</a:t>
            </a:r>
            <a:r>
              <a:rPr lang="es-CL" sz="1400" dirty="0"/>
              <a:t> ($40.929 millones), </a:t>
            </a:r>
            <a:r>
              <a:rPr lang="es-CL" sz="1400" b="1" dirty="0"/>
              <a:t>4,7%</a:t>
            </a:r>
            <a:r>
              <a:rPr lang="es-CL" sz="1400" dirty="0"/>
              <a:t> ($31.820 millones) y </a:t>
            </a:r>
            <a:r>
              <a:rPr lang="es-CL" sz="1400" b="1" dirty="0"/>
              <a:t>4,6%</a:t>
            </a:r>
            <a:r>
              <a:rPr lang="es-CL" sz="1400" dirty="0"/>
              <a:t> ($11.195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514978-560C-44B8-9E00-368F5C049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95825"/>
              </p:ext>
            </p:extLst>
          </p:nvPr>
        </p:nvGraphicFramePr>
        <p:xfrm>
          <a:off x="628650" y="1916832"/>
          <a:ext cx="7886700" cy="366244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38753158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803439945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88202704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81358581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02604640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7725390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491905981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698464150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00971021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46913143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89398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7555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74.852.307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43.879.109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72.181.412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71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14.323.556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-232.915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9.814.442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0199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2.753.597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-248.069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1.895.482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9311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12569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3640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52.572.000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42.504.781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55.913.000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7092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2.075.155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32995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1.830.518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248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9998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87849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722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14442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48.047.101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52.780.583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4978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49.662.034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496620340,0%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28908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381.054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96274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602.184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84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2.008.295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8745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800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9174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C9B0E5-66E4-4859-945A-944343113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6520"/>
              </p:ext>
            </p:extLst>
          </p:nvPr>
        </p:nvGraphicFramePr>
        <p:xfrm>
          <a:off x="628650" y="1916832"/>
          <a:ext cx="7886700" cy="3111458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32660595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86521003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583427915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61477439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28650498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03003425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46834157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0057564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70424356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427981571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12621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9714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4324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6767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184.527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-40.335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9246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8033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-11.163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9372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332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95611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64525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4.705.706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2.689.721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7552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8089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13185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95823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1.236.648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12366480,0%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7431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1.236.648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12366480,0%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9959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480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6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02: RED DE CONECTIVIDAD DEL 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3FB384-E2E1-4D84-8CBA-0EA4E7964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33371"/>
              </p:ext>
            </p:extLst>
          </p:nvPr>
        </p:nvGraphicFramePr>
        <p:xfrm>
          <a:off x="628650" y="1988840"/>
          <a:ext cx="7886700" cy="171778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306262918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13749933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378214063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76023923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19615616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838038317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242244119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508541032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01809674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46263683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0773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1763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2.048.051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5545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-53.592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780.570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965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988.231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102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4312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05180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9185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2138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5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FONDO 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E47A99-C7DC-44C6-9D90-9111F5226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8386"/>
              </p:ext>
            </p:extLst>
          </p:nvPr>
        </p:nvGraphicFramePr>
        <p:xfrm>
          <a:off x="628650" y="1934607"/>
          <a:ext cx="7886700" cy="1555729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4175060850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50218064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837868486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82129222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930075316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33598775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5620263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250615935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05164492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096313336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70081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8559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104.357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8081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7798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1215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771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4306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21658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1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BOMBEROS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1A4818-333D-4219-925B-34CDCC0FE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17896"/>
              </p:ext>
            </p:extLst>
          </p:nvPr>
        </p:nvGraphicFramePr>
        <p:xfrm>
          <a:off x="628650" y="1916832"/>
          <a:ext cx="7886700" cy="2916995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46933718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66908423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422546285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62168877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5429785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92814490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728750419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238672931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96136773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623711663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94120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926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34.217.527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7553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16.662.180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8583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16.662.180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3048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13.971.466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8797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849.234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95894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4346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14.416.634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8507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14.416.634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503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4.304.498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656505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51065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66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9111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0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7F746F-DFC0-4418-BCE3-B2A2530F0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25681"/>
              </p:ext>
            </p:extLst>
          </p:nvPr>
        </p:nvGraphicFramePr>
        <p:xfrm>
          <a:off x="628649" y="1916832"/>
          <a:ext cx="7886701" cy="4110439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4928819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312782507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960766028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2515005085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215867565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60367402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81228607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420601736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894204606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628193292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10835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4913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708.294.761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183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880.121.867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-2.549.201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614.221.882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5938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145.905.244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-8.192.405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70.117.564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8875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909.547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4017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909.547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60173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1.899.743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02336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183.397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381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9950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183.397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943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8585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14448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0636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823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567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0260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21.134.859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16.272.351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2.311.032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7149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063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210.852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662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3.636.792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1.214.360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474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-212.373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725.839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5680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676.463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502.637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117.140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04958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39582E-4E4B-4F4C-B5CB-4A5DBEAD3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40737"/>
              </p:ext>
            </p:extLst>
          </p:nvPr>
        </p:nvGraphicFramePr>
        <p:xfrm>
          <a:off x="628649" y="1916832"/>
          <a:ext cx="7886701" cy="1938256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7584908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00947843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348325639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01892167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89981996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04835329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634717571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338387267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513169594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928217867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949919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126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8.624.603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2659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8.624.603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58083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805.812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3086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805.812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9784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6169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95461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4867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8926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67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9FB8F9-4752-4FC8-BAFC-196E716D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25500"/>
              </p:ext>
            </p:extLst>
          </p:nvPr>
        </p:nvGraphicFramePr>
        <p:xfrm>
          <a:off x="628649" y="1916832"/>
          <a:ext cx="7886701" cy="1604074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79108277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55193251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758448550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172496435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45509998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28841383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04868972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322963316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8547444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568180605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84755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0612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2640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1162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8119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8163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1526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4673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1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HOSPITAL DE 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99F7AC-2264-4ED9-9C9E-65E6B8A9F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79852"/>
              </p:ext>
            </p:extLst>
          </p:nvPr>
        </p:nvGraphicFramePr>
        <p:xfrm>
          <a:off x="628651" y="1916832"/>
          <a:ext cx="7886698" cy="2096464"/>
        </p:xfrm>
        <a:graphic>
          <a:graphicData uri="http://schemas.openxmlformats.org/drawingml/2006/table">
            <a:tbl>
              <a:tblPr/>
              <a:tblGrid>
                <a:gridCol w="255125">
                  <a:extLst>
                    <a:ext uri="{9D8B030D-6E8A-4147-A177-3AD203B41FA5}">
                      <a16:colId xmlns:a16="http://schemas.microsoft.com/office/drawing/2014/main" val="3028689802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2557557497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1084501035"/>
                    </a:ext>
                  </a:extLst>
                </a:gridCol>
                <a:gridCol w="2895118">
                  <a:extLst>
                    <a:ext uri="{9D8B030D-6E8A-4147-A177-3AD203B41FA5}">
                      <a16:colId xmlns:a16="http://schemas.microsoft.com/office/drawing/2014/main" val="4272043398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561234170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1192001091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553350345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933200948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173633438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1286872146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82497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5783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18.849.476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9179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19.610.825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-30.071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12.946.463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290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9.675.246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-62.319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3.213.745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8432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168.720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55865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168.720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7354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8226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5977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3664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3075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1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POLICÍA DE INVESTIGACIONES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05BF1E-D4C3-4129-A614-90DC50BBF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5304"/>
              </p:ext>
            </p:extLst>
          </p:nvPr>
        </p:nvGraphicFramePr>
        <p:xfrm>
          <a:off x="628651" y="1867176"/>
          <a:ext cx="7886698" cy="4008521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4057447408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3281150178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3817189888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3126743736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937702933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771319664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8819064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63423879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3138227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785997823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70682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1642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215.857.905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19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264.192.823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-1.202.164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178.403.092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0510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34.318.212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-1.533.149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19.804.258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4311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4036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2639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86593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2696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39095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518.784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420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5.028.394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-1.099.698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1.722.880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7081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2.769.561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-700.846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5735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331.537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32145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3013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-179.182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279.816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7841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-83.680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57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2.578.262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278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2.578.262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4320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25640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3247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631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4138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2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dependientes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AGOSTO alcanzaron niveles de ejecución de </a:t>
            </a:r>
            <a:r>
              <a:rPr lang="es-CL" sz="1400" b="1" dirty="0"/>
              <a:t>46,9%, 64,9% y 54,9%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(96,4%)</a:t>
            </a:r>
            <a:r>
              <a:rPr lang="es-CL" sz="1400" dirty="0"/>
              <a:t> y </a:t>
            </a:r>
            <a:r>
              <a:rPr lang="es-CL" sz="1400" b="1" dirty="0"/>
              <a:t>Bomberos de Chile (83%)</a:t>
            </a:r>
            <a:r>
              <a:rPr lang="es-CL" sz="1400" dirty="0"/>
              <a:t>.  En el caso de la Subsecretaría del Interior, la ejecución se explica por el nivel de gasto en las transferencias corrientes que al mes de AGOSTO presenta una ejecución de </a:t>
            </a:r>
            <a:r>
              <a:rPr lang="es-CL" sz="1400" b="1" dirty="0"/>
              <a:t>106,4%, </a:t>
            </a:r>
            <a:r>
              <a:rPr lang="es-CL" sz="1400" dirty="0"/>
              <a:t>representando a su vez el 70,2% del presupuesto vigente de la Subsecretaría, producto de los </a:t>
            </a:r>
            <a:r>
              <a:rPr lang="es-CL" sz="1400" b="1" u="sng" dirty="0"/>
              <a:t>mayores incrementos derivados de las emergencias vividas en el país ($44.231 millones), faltando por decretar a la fecha $6.668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con un gasto de 2,1%</a:t>
            </a:r>
            <a:r>
              <a:rPr lang="es-CL" sz="1400" dirty="0"/>
              <a:t>, explicado por su cronograma de asignación de recursos que se realiza a finales del tercer trimestre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Respecto a los recursos contemplados en el subtítulo 34 “servicio de la deuda” destinados al pago de las obligaciones devengadas al 31 de diciembre de 2017 (deuda flotante), a la fecha falta por decretar $7.274 millones, los que se concentran en Servicio de Gobierno Interior ($2.594 millones), la Subsecretaría del Interior ($1.404 millones), Red de Conectividad del Estado ($137 millones) y Bomberos de Chile ($3.139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1C9E11-CC98-49B9-AF62-47885E717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05558"/>
              </p:ext>
            </p:extLst>
          </p:nvPr>
        </p:nvGraphicFramePr>
        <p:xfrm>
          <a:off x="628650" y="1916832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510236639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676240854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2611165664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797216541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259726594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739591647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730749608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690422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37200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48.743.984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13.943.442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27.599.396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81391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57.225.993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13.936.928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36.910.264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55760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79.931.283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3.143.965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45.950.370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3723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66.899.982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3.322.112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27.130.774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32046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73.423.488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34.850.781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983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80.116.507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3.907.286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44.329.913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2166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125.257.074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79.277.070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8680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68.241.356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3.217.056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39.147.269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2422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83.899.684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5.029.745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55.035.761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9064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125.166.177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6.580.305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74.488.390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3488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-193.658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1592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120.813.204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8.002.699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51.833.551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202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53.662.623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5.312.923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29.269.876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5418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91.627.608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14.517.217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58.434.171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130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64.366.720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9.615.384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32.282.212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5244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76.277.686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18.517.498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55.417.786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6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% de Ejecución Presupuestaria de los GORES a AGOSTO de 2017 - 2018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A8A401C-F9F9-49C0-815E-6A6022136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24" y="190363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01: GASTOS DE FUNCIONAMIENTO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B5BDA5-B9B4-4244-8E80-FC878B846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78556"/>
              </p:ext>
            </p:extLst>
          </p:nvPr>
        </p:nvGraphicFramePr>
        <p:xfrm>
          <a:off x="628650" y="1916832"/>
          <a:ext cx="7886700" cy="3400916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2876084022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3354551079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1468211617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4167877939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441270817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530804432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22850968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64391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93487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0223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2.742.758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3049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4.106.672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2.527.501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3726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3.717.707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-117.890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2.274.985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5227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4.214.770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-160.667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2.850.714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41947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5.047.384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3.363.504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4430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6.782.195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-33.482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5.105.987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86601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3.909.790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2.589.690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01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4.198.685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852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5.491.198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3.688.126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091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6474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4.584.250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3.127.218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1925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2093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2.891.028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692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4.847.165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3.087.943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4036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4.289.269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2.691.166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6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2AC79D-DA62-448F-BA58-6ED850D61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45260"/>
              </p:ext>
            </p:extLst>
          </p:nvPr>
        </p:nvGraphicFramePr>
        <p:xfrm>
          <a:off x="628650" y="1861659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538871645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662928527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1128219872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925551565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3813991911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723368180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351306905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739434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2282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44.611.061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13.849.225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25.054.350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9291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53.329.891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13.762.070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34.167.506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7294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75.824.611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3.134.351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43.422.869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9348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63.182.275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3.440.002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24.855.789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6797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69.208.718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11.766.844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32.000.067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57237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75.069.123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3.745.588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40.966.409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40494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118.474.879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74.171.083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0288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64.331.566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3.085.960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36.557.579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27095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79.700.999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52.269.756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24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119.674.979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6.514.820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70.800.264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3430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4027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116.228.954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7.965.454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48.706.333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9567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49.412.238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5.237.392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26.466.632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4664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87.236.033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14.581.564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55.543.143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162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59.519.555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9.671.664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29.194.269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6862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71.988.417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18.520.032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52.726.620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7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E1E5F46-F101-4466-B9E5-EF94E36D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BDD6388-94ED-4159-A61A-B5E9012FE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606062-E233-4452-BCF2-F1A3802A7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27982"/>
              </p:ext>
            </p:extLst>
          </p:nvPr>
        </p:nvGraphicFramePr>
        <p:xfrm>
          <a:off x="628650" y="2007047"/>
          <a:ext cx="7886700" cy="2514105"/>
        </p:xfrm>
        <a:graphic>
          <a:graphicData uri="http://schemas.openxmlformats.org/drawingml/2006/table">
            <a:tbl>
              <a:tblPr/>
              <a:tblGrid>
                <a:gridCol w="736670">
                  <a:extLst>
                    <a:ext uri="{9D8B030D-6E8A-4147-A177-3AD203B41FA5}">
                      <a16:colId xmlns:a16="http://schemas.microsoft.com/office/drawing/2014/main" val="3122548369"/>
                    </a:ext>
                  </a:extLst>
                </a:gridCol>
                <a:gridCol w="2827512">
                  <a:extLst>
                    <a:ext uri="{9D8B030D-6E8A-4147-A177-3AD203B41FA5}">
                      <a16:colId xmlns:a16="http://schemas.microsoft.com/office/drawing/2014/main" val="1895392247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87703159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800681964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100763932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4122186626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275379208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650611016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725028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1548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3.327.154.261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56.540.242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1.998.563.511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997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1.303.825.826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-5.791.413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899.050.119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86729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231.183.007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-11.195.130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113.844.470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2730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3.328.821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1.910.793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4.514.462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2732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328.019.001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43.532.470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210.736.007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7187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7.387.968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3.198.690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3939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1.258.561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1.248.791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1.103.274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11292,5%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8639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95.706.483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30.106.170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44.511.159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64385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649.003.049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-31.820.337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364.168.996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8643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-1.007.617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3345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597.710.549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-40.929.056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273.773.008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99018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91.680.474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63.622.859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84.670.943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6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B131FF-D67A-4311-A0BF-1DF9B2D7A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29943"/>
              </p:ext>
            </p:extLst>
          </p:nvPr>
        </p:nvGraphicFramePr>
        <p:xfrm>
          <a:off x="628650" y="1700808"/>
          <a:ext cx="7886699" cy="4320483"/>
        </p:xfrm>
        <a:graphic>
          <a:graphicData uri="http://schemas.openxmlformats.org/drawingml/2006/table">
            <a:tbl>
              <a:tblPr/>
              <a:tblGrid>
                <a:gridCol w="358376">
                  <a:extLst>
                    <a:ext uri="{9D8B030D-6E8A-4147-A177-3AD203B41FA5}">
                      <a16:colId xmlns:a16="http://schemas.microsoft.com/office/drawing/2014/main" val="2406787294"/>
                    </a:ext>
                  </a:extLst>
                </a:gridCol>
                <a:gridCol w="358376">
                  <a:extLst>
                    <a:ext uri="{9D8B030D-6E8A-4147-A177-3AD203B41FA5}">
                      <a16:colId xmlns:a16="http://schemas.microsoft.com/office/drawing/2014/main" val="288599424"/>
                    </a:ext>
                  </a:extLst>
                </a:gridCol>
                <a:gridCol w="3341617">
                  <a:extLst>
                    <a:ext uri="{9D8B030D-6E8A-4147-A177-3AD203B41FA5}">
                      <a16:colId xmlns:a16="http://schemas.microsoft.com/office/drawing/2014/main" val="3216315860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1089071727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1144557757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3905095031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2721395755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4069934238"/>
                    </a:ext>
                  </a:extLst>
                </a:gridCol>
                <a:gridCol w="639266">
                  <a:extLst>
                    <a:ext uri="{9D8B030D-6E8A-4147-A177-3AD203B41FA5}">
                      <a16:colId xmlns:a16="http://schemas.microsoft.com/office/drawing/2014/main" val="3368857019"/>
                    </a:ext>
                  </a:extLst>
                </a:gridCol>
              </a:tblGrid>
              <a:tr h="1643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28238"/>
                  </a:ext>
                </a:extLst>
              </a:tr>
              <a:tr h="42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929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49.094.175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42824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9.336.767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51640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601.495.944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-1.927.181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282.278.904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23352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45.819.089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1.302.686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28.099.578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5601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2.637.293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03268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212.707.656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29.745.657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109.788.365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0973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147.242.421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-23.266.455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60.132.471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45243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1478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4.293.323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515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37.761.605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929.869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19.039.141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129808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16.692.192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78321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2.346.949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750265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41.834.910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564431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126.375.733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44.684.935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108.551.347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01837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74.852.307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43.879.109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72.181.412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830221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2.048.051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88829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104.357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64282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34.217.527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05063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708.294.761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27810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18.849.476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8116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215.857.905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36792"/>
                  </a:ext>
                </a:extLst>
              </a:tr>
              <a:tr h="164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1.092.442.944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1.216.157.455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123.714.511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691.957.584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13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E6DC65-C3C6-42DF-AD66-C9C7B0746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01578"/>
              </p:ext>
            </p:extLst>
          </p:nvPr>
        </p:nvGraphicFramePr>
        <p:xfrm>
          <a:off x="628649" y="1916832"/>
          <a:ext cx="7886701" cy="4138266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1069671350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2956532339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416744195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485420856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404821984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9706806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185338388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4187787687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428879341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3289940166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2333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845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69.643.030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49.094.175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3173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32.801.640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-4.372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21.276.935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23856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6.588.053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3.915.325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96832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13158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40226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5481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5.802.375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0817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262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8146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5.802.375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18683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2475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4.327.061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49512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390.256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05310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923.846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3991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161.212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0536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1.044.958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661.848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4552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-29.487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082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275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203.228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2809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162.192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5489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44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8638D4-50A3-42C6-9A36-1921634A3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87443"/>
              </p:ext>
            </p:extLst>
          </p:nvPr>
        </p:nvGraphicFramePr>
        <p:xfrm>
          <a:off x="628649" y="1916832"/>
          <a:ext cx="7886701" cy="2219525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2852595856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420169359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470236426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53752627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8434853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321184165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167235135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2992782506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4273538491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2567956387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569094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917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0110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8583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9333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318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5827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7275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05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55502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758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3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A0E4C3-5A45-4B71-9243-36367A62E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19933"/>
              </p:ext>
            </p:extLst>
          </p:nvPr>
        </p:nvGraphicFramePr>
        <p:xfrm>
          <a:off x="628651" y="1812900"/>
          <a:ext cx="7886698" cy="4141643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221474531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97780609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1453482213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387555341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53474810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436087396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4263033974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533138119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329849500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937749199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921292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2723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9.336.767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47145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6.683.046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-137.258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4.872.993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3617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3.984.825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-217.482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2.134.532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76247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1440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1377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1.918.609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99090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645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417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1644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513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1.655.580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4159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108.803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8564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5452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9952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64042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400.345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200.516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355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895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47033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7601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9455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-65.225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2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3237</TotalTime>
  <Words>8342</Words>
  <Application>Microsoft Office PowerPoint</Application>
  <PresentationFormat>Presentación en pantalla (4:3)</PresentationFormat>
  <Paragraphs>4846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05: MINISTERIO DEL INTERIOR Y SEGURIDAD PÚBLICA</vt:lpstr>
      <vt:lpstr>EJECUCIÓN ACUMULADA DE GASTOS A AGOSTO DE 2018  PARTIDA 05 MINISTERIO DEL INTERIOR Y SEGURIDAD PÚBLICA</vt:lpstr>
      <vt:lpstr>EJECUCIÓN ACUMULADA DE GASTOS A AGOSTO DE 2018  PARTIDA 05 MINISTERIO DEL INTERIOR Y SEGURIDAD PÚBLICA</vt:lpstr>
      <vt:lpstr>COMPORTAMIENTO DE LA EJECUCIÓN ACUMULADA DE GASTOS A AGOSTO DE 2018  PARTIDA 05 MINISTERIO DEL INTERIOR Y SEGURIDAD PÚBLICA</vt:lpstr>
      <vt:lpstr>EJECUCIÓN ACUMULADA DE GASTOS A AGOSTO DE 2018  PARTIDA 05 MINISTERIO DEL INTERIOR Y SEGURIDAD PÚBLICA</vt:lpstr>
      <vt:lpstr>EJECUCIÓN ACUMULADA DE GASTOS A AGOSTO DE 2018  PARTIDA 05 RESUMEN POR CAPÍTULOS</vt:lpstr>
      <vt:lpstr>EJECUCIÓN ACUMULADA DE GASTOS A AGOSTO DE 2018  PARTIDA 05. CAPÍTULO 01. PROGRAMA 01: SERVICIO DE GOBIERNO INTERIOR</vt:lpstr>
      <vt:lpstr>EJECUCIÓN ACUMULADA DE GASTOS A AGOSTO DE 2018  PARTIDA 05. CAPÍTULO 01. PROGRAMA 01: SERVICIO DE GOBIERNO INTERIOR</vt:lpstr>
      <vt:lpstr>EJECUCIÓN ACUMULADA DE GASTOS A AGOSTO DE 2018  PARTIDA 05. CAPÍTULO 04. PROGRAMA 01: OFICINA NACIONAL DE EMERGENCIA</vt:lpstr>
      <vt:lpstr>EJECUCIÓN ACUMULADA DE GASTOS A AGOSTO DE 2018  PARTIDA 05. CAPÍTULO 05. PROGRAMA 01: SUBSECRETARÍA DE DESARROLLO REGIONAL Y ADMINISTRATIVO</vt:lpstr>
      <vt:lpstr>EJECUCIÓN ACUMULADA DE GASTOS A AGOSTO DE 2018  PARTIDA 05. CAPÍTULO 05. PROGRAMA 02: FORTALECIMIENTO DE LA GESTIÓN SUBNACIONAL</vt:lpstr>
      <vt:lpstr>EJECUCIÓN ACUMULADA DE GASTOS A AGOSTO DE 2018  PARTIDA 05. CAPÍTULO 05. PROGRAMA 03: PROGRAMA DE DESARROLLO LOCAL</vt:lpstr>
      <vt:lpstr>EJECUCIÓN ACUMULADA DE GASTOS A AGOSTO DE 2018  PARTIDA 05. CAPÍTULO 05. PROGRAMA 05: TRANSFERENCIAS A LOS GOBIERNOS REGIONALES</vt:lpstr>
      <vt:lpstr>EJECUCIÓN ACUMULADA DE GASTOS A AGOSTO DE 2018  PARTIDA 05. CAPÍTULO 05. PROGRAMA 05: TRANSFERENCIAS A LOS GOBIERNOS REGIONALES</vt:lpstr>
      <vt:lpstr>EJECUCIÓN ACUMULADA DE GASTOS A AGOSTO DE 2018  PARTIDA 05. CAPÍTULO 05. PROGRAMA 06: PROGRAMAS DE CONVERGENCIA</vt:lpstr>
      <vt:lpstr>EJECUCIÓN ACUMULADA DE GASTOS A AGOSTO DE 2018  PARTIDA 05. CAPÍTULO 07. PROGRAMA 01: AGENCIA NACIONAL DE INTELIGENCIA</vt:lpstr>
      <vt:lpstr>EJECUCIÓN ACUMULADA DE GASTOS A AGOSTO DE 2018  PARTIDA 05. CAPÍTULO 08. PROGRAMA 01: SUBSECRETARÍA DE PREVENCIÓN DEL DELITO</vt:lpstr>
      <vt:lpstr>EJECUCIÓN ACUMULADA DE GASTOS A AGOSTO DE 2018  PARTIDA 05. CAPÍTULO 08. PROGRAMA 02: CENTROS REGIONALES DE ATENCIÓN Y ORIENTACIÓN A VÍCTIMAS</vt:lpstr>
      <vt:lpstr>EJECUCIÓN ACUMULADA DE GASTOS A AGOSTO DE 2018  PARTIDA 05. CAPÍTULO 09. PROGRAMA 01: SERV. NACIONAL PARA PREVENCIÓN Y REHABIL. CONSUMO DE DROGAS Y ALCOHOL</vt:lpstr>
      <vt:lpstr>EJECUCIÓN ACUMULADA DE GASTOS A AGOSTO DE 2018  PARTIDA 05. CAPÍTULO 10. PROGRAMA 01: SUBSECRETARÍA DEL INTERIOR</vt:lpstr>
      <vt:lpstr>EJECUCIÓN ACUMULADA DE GASTOS A AGOSTO DE 2018  PARTIDA 05. CAPÍTULO 10. PROGRAMA 01: SUBSECRETARÍA DEL INTERIOR</vt:lpstr>
      <vt:lpstr>EJECUCIÓN ACUMULADA DE GASTOS A AGOSTO DE 2018  PARTIDA 05. CAPÍTULO 10. PROGRAMA 02: RED DE CONECTIVIDAD DEL ESTADO</vt:lpstr>
      <vt:lpstr>EJECUCIÓN ACUMULADA DE GASTOS A AGOSTO DE 2018  PARTIDA 05. CAPÍTULO 10. PROGRAMA 03: FONDO SOCIAL</vt:lpstr>
      <vt:lpstr>EJECUCIÓN ACUMULADA DE GASTOS A AGOSTO DE 2018  PARTIDA 05. CAPÍTULO 10. PROGRAMA 04: BOMBEROS DE CHILE</vt:lpstr>
      <vt:lpstr>EJECUCIÓN ACUMULADA DE GASTOS A AGOSTO DE 2018  PARTIDA 05. CAPÍTULO 31. PROGRAMA 01: CARABINEROS DE CHILE</vt:lpstr>
      <vt:lpstr>EJECUCIÓN ACUMULADA DE GASTOS A AGOSTO DE 2018  PARTIDA 05. CAPÍTULO 31. PROGRAMA 01: CARABINEROS DE CHILE</vt:lpstr>
      <vt:lpstr>EJECUCIÓN ACUMULADA DE GASTOS A AGOSTO DE 2018  PARTIDA 05. CAPÍTULO 31. PROGRAMA 01: CARABINEROS DE CHILE</vt:lpstr>
      <vt:lpstr>EJECUCIÓN ACUMULADA DE GASTOS A AGOSTO DE 2018  PARTIDA 05. CAPÍTULO 32. PROGRAMA 01: HOSPITAL DE CARABINEROS</vt:lpstr>
      <vt:lpstr>EJECUCIÓN ACUMULADA DE GASTOS A AGOSTO DE 2018  PARTIDA 05. CAPÍTULO 33. PROGRAMA 01: POLICÍA DE INVESTIGACIONES DE CHILE</vt:lpstr>
      <vt:lpstr>EJECUCIÓN ACUMULADA DE GASTOS A AGOSTO DE 2018  PARTIDA 05. CAPÍTULOS 61 al 75. PROGRAMAS 01, 02 y 03: GOBIERNOS REGIONALES</vt:lpstr>
      <vt:lpstr>COMPORTAMIENTO DE LA  EJECUCIÓN ACUMULADA DE GASTOS A AGOSTO DE 2018  PARTIDA 05. CAPÍTULOS 61 al 75. PROGRAMAS 01, 02 y 03: INVERSIÓN REGIONAL</vt:lpstr>
      <vt:lpstr>EJECUCIÓN ACUMULADA DE GASTOS A AGOSTO DE 2018  PARTIDA 05. CAPÍTULOS 61 al 75. PROGRAMAS 01: GASTOS DE FUNCIONAMIENTO GOBIERNOS REGIONALES</vt:lpstr>
      <vt:lpstr>EJECUCIÓN ACUMULADA DE GASTOS A AGOSTO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199</cp:revision>
  <cp:lastPrinted>2017-06-20T21:34:02Z</cp:lastPrinted>
  <dcterms:created xsi:type="dcterms:W3CDTF">2016-06-23T13:38:47Z</dcterms:created>
  <dcterms:modified xsi:type="dcterms:W3CDTF">2019-01-10T18:34:28Z</dcterms:modified>
</cp:coreProperties>
</file>