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300" r:id="rId5"/>
    <p:sldId id="302" r:id="rId6"/>
    <p:sldId id="264" r:id="rId7"/>
    <p:sldId id="301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88" d="100"/>
          <a:sy n="8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31-07-2018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31-07-2018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31-07-2018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31-07-2018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31-07-2018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31-07-2018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</a:t>
            </a:r>
            <a:r>
              <a:rPr lang="es-CL" sz="2400" b="1" dirty="0" smtClean="0">
                <a:latin typeface="+mn-lt"/>
              </a:rPr>
              <a:t>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>
                <a:latin typeface="+mn-lt"/>
              </a:rPr>
              <a:t/>
            </a:r>
            <a:br>
              <a:rPr lang="es-CL" sz="2400" b="1" dirty="0">
                <a:latin typeface="+mn-lt"/>
              </a:rPr>
            </a:br>
            <a:r>
              <a:rPr lang="es-CL" sz="2400" b="1" cap="all" dirty="0">
                <a:latin typeface="+mn-lt"/>
              </a:rPr>
              <a:t>al mes de Abril de </a:t>
            </a:r>
            <a:r>
              <a:rPr lang="es-CL" sz="2400" b="1" cap="all" dirty="0" smtClean="0">
                <a:latin typeface="+mn-lt"/>
              </a:rPr>
              <a:t>2018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400" b="1" cap="all" dirty="0">
                <a:latin typeface="+mn-lt"/>
              </a:rPr>
              <a:t>Partida 19:</a:t>
            </a:r>
            <a:br>
              <a:rPr lang="es-CL" sz="2400" b="1" cap="all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03: Transantiago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91955"/>
              </p:ext>
            </p:extLst>
          </p:nvPr>
        </p:nvGraphicFramePr>
        <p:xfrm>
          <a:off x="414336" y="1767433"/>
          <a:ext cx="82014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Hoja de cálculo" r:id="rId4" imgW="7581900" imgH="3533865" progId="Excel.Sheet.8">
                  <p:embed/>
                </p:oleObj>
              </mc:Choice>
              <mc:Fallback>
                <p:oleObj name="Hoja de cálculo" r:id="rId4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20148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8112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04: Unidad Operativa de Control de Tránsito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07267"/>
              </p:ext>
            </p:extLst>
          </p:nvPr>
        </p:nvGraphicFramePr>
        <p:xfrm>
          <a:off x="414335" y="1772816"/>
          <a:ext cx="821079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Hoja de cálculo" r:id="rId4" imgW="8039100" imgH="2771775" progId="Excel.Sheet.8">
                  <p:embed/>
                </p:oleObj>
              </mc:Choice>
              <mc:Fallback>
                <p:oleObj name="Hoja de cálculo" r:id="rId4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05: Fiscalización y Control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37576"/>
              </p:ext>
            </p:extLst>
          </p:nvPr>
        </p:nvGraphicFramePr>
        <p:xfrm>
          <a:off x="414336" y="1628800"/>
          <a:ext cx="820148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Hoja de cálculo" r:id="rId4" imgW="7819957" imgH="2466885" progId="Excel.Sheet.8">
                  <p:embed/>
                </p:oleObj>
              </mc:Choice>
              <mc:Fallback>
                <p:oleObj name="Hoja de cálculo" r:id="rId4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06: Subsidio Nacional al Transporte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32635"/>
              </p:ext>
            </p:extLst>
          </p:nvPr>
        </p:nvGraphicFramePr>
        <p:xfrm>
          <a:off x="414336" y="1628800"/>
          <a:ext cx="826212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Hoja de cálculo" r:id="rId4" imgW="8496300" imgH="4591140" progId="Excel.Sheet.8">
                  <p:embed/>
                </p:oleObj>
              </mc:Choice>
              <mc:Fallback>
                <p:oleObj name="Hoja de cálculo" r:id="rId4" imgW="8496300" imgH="4591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62120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07: Programa de Desarrollo Logístico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52040"/>
              </p:ext>
            </p:extLst>
          </p:nvPr>
        </p:nvGraphicFramePr>
        <p:xfrm>
          <a:off x="414335" y="1772816"/>
          <a:ext cx="8210799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Hoja de cálculo" r:id="rId4" imgW="7848600" imgH="2866935" progId="Excel.Sheet.8">
                  <p:embed/>
                </p:oleObj>
              </mc:Choice>
              <mc:Fallback>
                <p:oleObj name="Hoja de cálculo" r:id="rId4" imgW="7848600" imgH="2866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10181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08: Programa de Vialidad y Transporte Urbano: SECTRA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845231"/>
              </p:ext>
            </p:extLst>
          </p:nvPr>
        </p:nvGraphicFramePr>
        <p:xfrm>
          <a:off x="414336" y="1772816"/>
          <a:ext cx="820148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Hoja de cálculo" r:id="rId4" imgW="7819957" imgH="2781210" progId="Excel.Sheet.8">
                  <p:embed/>
                </p:oleObj>
              </mc:Choice>
              <mc:Fallback>
                <p:oleObj name="Hoja de cálculo" r:id="rId4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737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02, Programa 01: Subsecretaría de Telecomunicaciones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369063"/>
              </p:ext>
            </p:extLst>
          </p:nvPr>
        </p:nvGraphicFramePr>
        <p:xfrm>
          <a:off x="467544" y="1772816"/>
          <a:ext cx="8148280" cy="432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Hoja de cálculo" r:id="rId4" imgW="9724957" imgH="4600575" progId="Excel.Sheet.8">
                  <p:embed/>
                </p:oleObj>
              </mc:Choice>
              <mc:Fallback>
                <p:oleObj name="Hoja de cálculo" r:id="rId4" imgW="97249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432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03, Programa 01: Junta de Aeronáutica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2917"/>
              </p:ext>
            </p:extLst>
          </p:nvPr>
        </p:nvGraphicFramePr>
        <p:xfrm>
          <a:off x="467544" y="1772816"/>
          <a:ext cx="8148279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Hoja de cálculo" r:id="rId4" imgW="7801043" imgH="2628900" progId="Excel.Sheet.8">
                  <p:embed/>
                </p:oleObj>
              </mc:Choice>
              <mc:Fallback>
                <p:oleObj name="Hoja de cálculo" r:id="rId4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El Ministerio de Transportes y Telecomunicaciones presenta recursos vigentes que alcanzan a </a:t>
            </a:r>
            <a:r>
              <a:rPr lang="es-CL" sz="1600" b="1" dirty="0" smtClean="0">
                <a:latin typeface="+mn-lt"/>
              </a:rPr>
              <a:t>$1.089.114 millones</a:t>
            </a:r>
            <a:r>
              <a:rPr lang="es-CL" sz="1600" dirty="0" smtClean="0">
                <a:latin typeface="+mn-lt"/>
              </a:rPr>
              <a:t>. Se observan modificaciones presupuestarias que corresponden a: $95 millones menos para gastos en personal, $433 millones adicionales para prestaciones de seguridad social, $53 millones más para el pago de Integros al Fisco, la inclusión del Subtítulo 32.06.001 Anticipos a Contratistas, en la Subsecretaría de Telecomunicaciones, por $11.516 millones, y $16.938 millones adicionales para el pago de la deuda flotante del Ministerio.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</a:t>
            </a:r>
            <a:r>
              <a:rPr lang="es-CL" sz="1600" dirty="0" smtClean="0">
                <a:latin typeface="+mn-lt"/>
              </a:rPr>
              <a:t>acumulada al mes de </a:t>
            </a:r>
            <a:r>
              <a:rPr lang="es-CL" sz="1600" dirty="0">
                <a:latin typeface="+mn-lt"/>
              </a:rPr>
              <a:t>abril ascendió a </a:t>
            </a:r>
            <a:r>
              <a:rPr lang="es-CL" sz="1600" b="1" dirty="0" smtClean="0">
                <a:latin typeface="+mn-lt"/>
              </a:rPr>
              <a:t>$278.061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equivale a </a:t>
            </a:r>
            <a:r>
              <a:rPr lang="es-CL" sz="1600" dirty="0">
                <a:latin typeface="+mn-lt"/>
              </a:rPr>
              <a:t>un </a:t>
            </a:r>
            <a:r>
              <a:rPr lang="es-CL" sz="1600" b="1" dirty="0" smtClean="0">
                <a:latin typeface="+mn-lt"/>
              </a:rPr>
              <a:t>25%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</a:t>
            </a:r>
            <a:r>
              <a:rPr lang="es-CL" sz="1600" dirty="0" smtClean="0">
                <a:latin typeface="+mn-lt"/>
              </a:rPr>
              <a:t>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alcanzaron un gasto total de $10.047 millones (16% de ejecución presupuestaria) y 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$20.788 millones (13% de ejecución presupuestaria).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 smtClean="0"/>
              <a:t>El gasto en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se presenta a continuación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la </a:t>
            </a:r>
            <a:r>
              <a:rPr lang="es-CL" sz="1600" b="1" dirty="0" smtClean="0"/>
              <a:t>Unidad Operativa de Control de Tránsito</a:t>
            </a:r>
            <a:r>
              <a:rPr lang="es-CL" sz="1600" dirty="0" smtClean="0"/>
              <a:t> alcanzó un total de $537 millones (7% de avance presupuestario).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Subsidio Nacional al Transporte Público</a:t>
            </a:r>
            <a:r>
              <a:rPr lang="es-CL" sz="1600" dirty="0" smtClean="0"/>
              <a:t>, se ejecutaron un total de $295 millones, que equivalen a un 5% de la disponibilidad vigente al mes de abril (Subsidio permanente a regiones).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El programa </a:t>
            </a:r>
            <a:r>
              <a:rPr lang="es-CL" sz="1600" b="1" dirty="0" smtClean="0"/>
              <a:t>Transantiago</a:t>
            </a:r>
            <a:r>
              <a:rPr lang="es-CL" sz="1600" dirty="0" smtClean="0"/>
              <a:t> devengó un total de $9.054 millones, alcanzado un ejecución presupuestaria de 19%.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capítulo </a:t>
            </a:r>
            <a:r>
              <a:rPr lang="es-CL" sz="1600" b="1" dirty="0" smtClean="0"/>
              <a:t>SECTRA</a:t>
            </a:r>
            <a:r>
              <a:rPr lang="es-CL" sz="1600" dirty="0" smtClean="0"/>
              <a:t> se gastaron un total de $159 millones (15% de ejecución presupuestaria), destinan do $43 millones a estudios y $116 millones a proyectos de inversión.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 smtClean="0"/>
              <a:t>Respecto al </a:t>
            </a:r>
            <a:r>
              <a:rPr lang="es-CL" sz="1600" dirty="0"/>
              <a:t>P</a:t>
            </a:r>
            <a:r>
              <a:rPr lang="es-CL" sz="1600" dirty="0" smtClean="0"/>
              <a:t>rograma Subsidio </a:t>
            </a:r>
            <a:r>
              <a:rPr lang="es-CL" sz="1600" dirty="0"/>
              <a:t>Nacional al Transporte </a:t>
            </a:r>
            <a:r>
              <a:rPr lang="es-CL" sz="1600" dirty="0" smtClean="0"/>
              <a:t>Público, el subsidio al Transantiago,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un gasto total de $131.773 millones (59% de ejecución).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0% de ejecución presupuestaria.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0% de ejecución presupuestaria</a:t>
            </a:r>
            <a:r>
              <a:rPr lang="es-CL" sz="1600" dirty="0" smtClean="0"/>
              <a:t>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$50.771 millones con un 33% 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607605"/>
              </p:ext>
            </p:extLst>
          </p:nvPr>
        </p:nvGraphicFramePr>
        <p:xfrm>
          <a:off x="386224" y="1844824"/>
          <a:ext cx="822960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Hoja de cálculo" r:id="rId4" imgW="7134157" imgH="2486025" progId="Excel.Sheet.8">
                  <p:embed/>
                </p:oleObj>
              </mc:Choice>
              <mc:Fallback>
                <p:oleObj name="Hoja de cálculo" r:id="rId4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844824"/>
                        <a:ext cx="822960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-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4" y="2014538"/>
            <a:ext cx="4013648" cy="24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8663"/>
            <a:ext cx="4039344" cy="251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19,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449464"/>
              </p:ext>
            </p:extLst>
          </p:nvPr>
        </p:nvGraphicFramePr>
        <p:xfrm>
          <a:off x="414336" y="1628800"/>
          <a:ext cx="8201488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Hoja de cálculo" r:id="rId5" imgW="8753543" imgH="2486025" progId="Excel.Sheet.8">
                  <p:embed/>
                </p:oleObj>
              </mc:Choice>
              <mc:Fallback>
                <p:oleObj name="Hoja de cálculo" r:id="rId5" imgW="8753543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01: Secretaría y Administración General de Transporte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728205"/>
              </p:ext>
            </p:extLst>
          </p:nvPr>
        </p:nvGraphicFramePr>
        <p:xfrm>
          <a:off x="414337" y="1856209"/>
          <a:ext cx="8210798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Hoja de cálculo" r:id="rId4" imgW="7839143" imgH="3228975" progId="Excel.Sheet.8">
                  <p:embed/>
                </p:oleObj>
              </mc:Choice>
              <mc:Fallback>
                <p:oleObj name="Hoja de cálculo" r:id="rId4" imgW="7839143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56209"/>
                        <a:ext cx="8210798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02: Empresa de los Ferrocarriles del Estado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916660"/>
              </p:ext>
            </p:extLst>
          </p:nvPr>
        </p:nvGraphicFramePr>
        <p:xfrm>
          <a:off x="414336" y="1628800"/>
          <a:ext cx="826212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Hoja de cálculo" r:id="rId4" imgW="8124757" imgH="3228975" progId="Excel.Sheet.8">
                  <p:embed/>
                </p:oleObj>
              </mc:Choice>
              <mc:Fallback>
                <p:oleObj name="Hoja de cálculo" r:id="rId4" imgW="81247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6212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896</Words>
  <Application>Microsoft Office PowerPoint</Application>
  <PresentationFormat>Presentación en pantalla 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1_Tema de Office</vt:lpstr>
      <vt:lpstr>Tema de Office</vt:lpstr>
      <vt:lpstr>Imagen de mapa de bits</vt:lpstr>
      <vt:lpstr>Hoja de cálculo</vt:lpstr>
      <vt:lpstr>EJECUCIÓN PRESUPUESTARIA ACUMULADA DE GASTOS al mes de Abril de 2018 Partida 19: MINISTERIO DE TRANSPORTES Y TELECOMUNICACIONES</vt:lpstr>
      <vt:lpstr>Ejecución Presupuestaria de Gastos Acumulada al Mes de Abril de 2018  Ministerio de Transportes y Telecomunicaciones</vt:lpstr>
      <vt:lpstr>Ejecución Presupuestaria de Gastos Acumulada al Mes de Abril de 2018  Ministerio de Transportes y Telecomunicaciones</vt:lpstr>
      <vt:lpstr>Ejecución Presupuestaria de Gastos Acumulada al Mes de Abril de 2018  Ministerio de Transportes y Telecomunicaciones</vt:lpstr>
      <vt:lpstr>Ejecución Presupuestaria de Gastos Acumulada al Mes de Abril de 2018  Ministerio de Transportes y Telecomunicaciones</vt:lpstr>
      <vt:lpstr>Ejecución Presupuestaria de Gastos Acumulada al Mes de Abril de 2018  Ministerio de Transportes y Telecomunicaciones</vt:lpstr>
      <vt:lpstr>Ejecución Presupuestaria de Gastos Acumulada al mes de Abril de 2018  Partida 19,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173</cp:revision>
  <cp:lastPrinted>2017-05-12T12:49:10Z</cp:lastPrinted>
  <dcterms:created xsi:type="dcterms:W3CDTF">2016-06-23T13:38:47Z</dcterms:created>
  <dcterms:modified xsi:type="dcterms:W3CDTF">2018-07-31T19:50:03Z</dcterms:modified>
</cp:coreProperties>
</file>