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7" r:id="rId32"/>
    <p:sldId id="303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abril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junio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DESARROLLO REGIONAL Y ADMINISTRATIVO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D7274C7-B73A-43B2-9279-831A21280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928804"/>
              </p:ext>
            </p:extLst>
          </p:nvPr>
        </p:nvGraphicFramePr>
        <p:xfrm>
          <a:off x="414337" y="1825624"/>
          <a:ext cx="8229601" cy="4436744"/>
        </p:xfrm>
        <a:graphic>
          <a:graphicData uri="http://schemas.openxmlformats.org/drawingml/2006/table">
            <a:tbl>
              <a:tblPr/>
              <a:tblGrid>
                <a:gridCol w="276625">
                  <a:extLst>
                    <a:ext uri="{9D8B030D-6E8A-4147-A177-3AD203B41FA5}">
                      <a16:colId xmlns:a16="http://schemas.microsoft.com/office/drawing/2014/main" val="2028304938"/>
                    </a:ext>
                  </a:extLst>
                </a:gridCol>
                <a:gridCol w="276625">
                  <a:extLst>
                    <a:ext uri="{9D8B030D-6E8A-4147-A177-3AD203B41FA5}">
                      <a16:colId xmlns:a16="http://schemas.microsoft.com/office/drawing/2014/main" val="1746301456"/>
                    </a:ext>
                  </a:extLst>
                </a:gridCol>
                <a:gridCol w="276625">
                  <a:extLst>
                    <a:ext uri="{9D8B030D-6E8A-4147-A177-3AD203B41FA5}">
                      <a16:colId xmlns:a16="http://schemas.microsoft.com/office/drawing/2014/main" val="1317620748"/>
                    </a:ext>
                  </a:extLst>
                </a:gridCol>
                <a:gridCol w="3008299">
                  <a:extLst>
                    <a:ext uri="{9D8B030D-6E8A-4147-A177-3AD203B41FA5}">
                      <a16:colId xmlns:a16="http://schemas.microsoft.com/office/drawing/2014/main" val="3856596292"/>
                    </a:ext>
                  </a:extLst>
                </a:gridCol>
                <a:gridCol w="772246">
                  <a:extLst>
                    <a:ext uri="{9D8B030D-6E8A-4147-A177-3AD203B41FA5}">
                      <a16:colId xmlns:a16="http://schemas.microsoft.com/office/drawing/2014/main" val="1702191333"/>
                    </a:ext>
                  </a:extLst>
                </a:gridCol>
                <a:gridCol w="772246">
                  <a:extLst>
                    <a:ext uri="{9D8B030D-6E8A-4147-A177-3AD203B41FA5}">
                      <a16:colId xmlns:a16="http://schemas.microsoft.com/office/drawing/2014/main" val="2216675476"/>
                    </a:ext>
                  </a:extLst>
                </a:gridCol>
                <a:gridCol w="772246">
                  <a:extLst>
                    <a:ext uri="{9D8B030D-6E8A-4147-A177-3AD203B41FA5}">
                      <a16:colId xmlns:a16="http://schemas.microsoft.com/office/drawing/2014/main" val="1940073213"/>
                    </a:ext>
                  </a:extLst>
                </a:gridCol>
                <a:gridCol w="691563">
                  <a:extLst>
                    <a:ext uri="{9D8B030D-6E8A-4147-A177-3AD203B41FA5}">
                      <a16:colId xmlns:a16="http://schemas.microsoft.com/office/drawing/2014/main" val="3444002817"/>
                    </a:ext>
                  </a:extLst>
                </a:gridCol>
                <a:gridCol w="691563">
                  <a:extLst>
                    <a:ext uri="{9D8B030D-6E8A-4147-A177-3AD203B41FA5}">
                      <a16:colId xmlns:a16="http://schemas.microsoft.com/office/drawing/2014/main" val="3656634809"/>
                    </a:ext>
                  </a:extLst>
                </a:gridCol>
                <a:gridCol w="691563">
                  <a:extLst>
                    <a:ext uri="{9D8B030D-6E8A-4147-A177-3AD203B41FA5}">
                      <a16:colId xmlns:a16="http://schemas.microsoft.com/office/drawing/2014/main" val="58558597"/>
                    </a:ext>
                  </a:extLst>
                </a:gridCol>
              </a:tblGrid>
              <a:tr h="1612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868236"/>
                  </a:ext>
                </a:extLst>
              </a:tr>
              <a:tr h="548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98767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45.510.052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993.649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19.844.867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339743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13.674.621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13.604.210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-70.411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4.373.559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313831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2.828.152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2.901.645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73.493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577.645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951453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148.177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000698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148.177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139033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510.976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297.647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782920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247.726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75.348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607234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Desarrollo Regional y Comunal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400938"/>
                  </a:ext>
                </a:extLst>
              </a:tr>
              <a:tr h="18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Revitalización de Barrios e Infraestructura Patrimonial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124.504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158.901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48.251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593429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Donación Española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733468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036199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Banco Interamericano de Desarrollo (BID)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818677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296.273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296.273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31.798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072689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34.528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30.531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08963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863633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786919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894247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193.602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350710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27.504.028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28.001.930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14.628.308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459132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22.859.227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22.859.227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11.761.049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348829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4.381.061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4.381.061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2.231.529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363763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262.740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136.836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217674"/>
                  </a:ext>
                </a:extLst>
              </a:tr>
              <a:tr h="161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498.894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49889,4%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169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FORTALECIMIENTO DE LA GESTIÓN SUBNACIONAL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9C29CDC-F3B1-4F7B-9EFE-569F40CA4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238539"/>
              </p:ext>
            </p:extLst>
          </p:nvPr>
        </p:nvGraphicFramePr>
        <p:xfrm>
          <a:off x="414335" y="1934607"/>
          <a:ext cx="8210798" cy="2999871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3223026338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1230480672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1453129639"/>
                    </a:ext>
                  </a:extLst>
                </a:gridCol>
                <a:gridCol w="3001427">
                  <a:extLst>
                    <a:ext uri="{9D8B030D-6E8A-4147-A177-3AD203B41FA5}">
                      <a16:colId xmlns:a16="http://schemas.microsoft.com/office/drawing/2014/main" val="2510474675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3356655852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44475095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288667285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873728687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3123036874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3418859124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650739"/>
                  </a:ext>
                </a:extLst>
              </a:tr>
              <a:tr h="5633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54112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1.069.907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26334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499.609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0706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499.609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73226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Academia Capacitación Municipal y Regional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148.719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969017"/>
                  </a:ext>
                </a:extLst>
              </a:tr>
              <a:tr h="281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Acreditación de Calidad de Servicios Municipales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32.741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84416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 Becas - Ley N°20.742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302.939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51891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(Prevención y Mitigación de Riesgos)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64882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51862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151.253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71670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151.253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31954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151.253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87741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7353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009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DESARROLLO LOCAL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44F9370-0C7F-4F6C-8757-A21BB10103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044353"/>
              </p:ext>
            </p:extLst>
          </p:nvPr>
        </p:nvGraphicFramePr>
        <p:xfrm>
          <a:off x="414336" y="1915892"/>
          <a:ext cx="8210798" cy="3645113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2177907401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11354240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1456301197"/>
                    </a:ext>
                  </a:extLst>
                </a:gridCol>
                <a:gridCol w="3001427">
                  <a:extLst>
                    <a:ext uri="{9D8B030D-6E8A-4147-A177-3AD203B41FA5}">
                      <a16:colId xmlns:a16="http://schemas.microsoft.com/office/drawing/2014/main" val="1054921905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671375123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084341644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507053644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1144107011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145391520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3618653207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766618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55188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198.789.617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15.827.618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47.860.790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3095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23.225.243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50192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23.225.243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57600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(Compensación por Predios Exentos)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23.066.321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554745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Esterilización y Atención Sanitaria de Animales de Compañia)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9.483.398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9.483.398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69615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1.543.850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78564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1.543.850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18446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1.543.850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61421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108.069.180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7.477.115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14.778.763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93924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108.069.180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7.477.115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14.778.763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392260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Mejoramiento Urbano y Equipamiento Comunal)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36.807.564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40.464.398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3.656.834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7.553.233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60936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Mejoramiento de Barrios)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23.296.820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27.117.101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3.820.281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4.297.578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33021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Recuperación de Ciudades)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1.565.263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598286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de Incentivo al Mejoramiento de la Gestión Municipal)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314189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Revitalización de Barrios e Infraestructura Patrimonial Emblemática)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8.855.816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8.855.816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1.362.689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03556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8.312.934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831293,4%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55509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8.312.934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831293,4%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405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     	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E61B748-38BB-4680-86F3-70FCA8E8E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758638"/>
              </p:ext>
            </p:extLst>
          </p:nvPr>
        </p:nvGraphicFramePr>
        <p:xfrm>
          <a:off x="423737" y="1757805"/>
          <a:ext cx="8210797" cy="4569276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2855598888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215593186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4175567817"/>
                    </a:ext>
                  </a:extLst>
                </a:gridCol>
                <a:gridCol w="3001423">
                  <a:extLst>
                    <a:ext uri="{9D8B030D-6E8A-4147-A177-3AD203B41FA5}">
                      <a16:colId xmlns:a16="http://schemas.microsoft.com/office/drawing/2014/main" val="2085658881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908625511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869504157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677030086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3347937203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1914136982"/>
                    </a:ext>
                  </a:extLst>
                </a:gridCol>
                <a:gridCol w="689984">
                  <a:extLst>
                    <a:ext uri="{9D8B030D-6E8A-4147-A177-3AD203B41FA5}">
                      <a16:colId xmlns:a16="http://schemas.microsoft.com/office/drawing/2014/main" val="1217748225"/>
                    </a:ext>
                  </a:extLst>
                </a:gridCol>
              </a:tblGrid>
              <a:tr h="1289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233297"/>
                  </a:ext>
                </a:extLst>
              </a:tr>
              <a:tr h="438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194189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153.969.764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-16.539.112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22.210.613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811313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4.602.230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4.602.230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3.557.850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227591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4.602.230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4.602.230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3.557.850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902400"/>
                  </a:ext>
                </a:extLst>
              </a:tr>
              <a:tr h="124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01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336.743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336.743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763295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3.557.850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3.557.850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3.557.850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534514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05172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298118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79498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VIII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145656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656441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Metropolitana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516634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XIV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060737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XV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963001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145.710.700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-24.798.176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18.652.763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254020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28.252.457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50.655.661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22.403.204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18.652.763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78936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3.597.771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2.058.771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222459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3.000.119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948.119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42843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974.700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2.380.901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1.406.201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275272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5.016.030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2.451.030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107818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4.702.629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2.035.029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1.567.543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760013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1.737.753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1.327.353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579.251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141,1%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021747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769.500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1.460.768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691.268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769.500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234179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3.731.562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6.598.555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2.866.993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2.199.518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969058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5.752.778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3.187.778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923988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4.583.693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2.018.693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109391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205970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515.610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105.210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84636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4.739.028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1.148.028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092710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3.180.095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4.438.826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1.258.731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2.765.751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435849"/>
                  </a:ext>
                </a:extLst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310784"/>
                  </a:ext>
                </a:extLst>
              </a:tr>
              <a:tr h="139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12" marR="5912" marT="5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468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F1FAF6E-8EA0-4E03-8785-DFED477B560E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8385F84-F7FE-4B01-BD04-CEDBF3059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624953"/>
              </p:ext>
            </p:extLst>
          </p:nvPr>
        </p:nvGraphicFramePr>
        <p:xfrm>
          <a:off x="414335" y="1915892"/>
          <a:ext cx="8210798" cy="2087656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4273688398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2236125985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2422382993"/>
                    </a:ext>
                  </a:extLst>
                </a:gridCol>
                <a:gridCol w="3001427">
                  <a:extLst>
                    <a:ext uri="{9D8B030D-6E8A-4147-A177-3AD203B41FA5}">
                      <a16:colId xmlns:a16="http://schemas.microsoft.com/office/drawing/2014/main" val="1937325574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3570653614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070822947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238683303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2600710585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3541024411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1746618133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536304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11601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142.256.419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95.055.039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-47.201.380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6912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Fondo Nacional de Desarrollo Regional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50.434.920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43.220.236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-7.214.684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20857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Infraestructura Rural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4.205.961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1.893.043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-2.312.918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28320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Puesta en Valor del Patrimonio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7.840.218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3.860.669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-3.979.549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46164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de Apoyo a la Gestión Subnacional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2.439.446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1.395.066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-1.044.380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68431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Saneamiento Sanitario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13.129.632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6.564.815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-6.564.817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24755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Residuos Sólidos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2.347.131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-2.782.869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64606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Ley N°20.378 - Fondo de Apoyo Regional (FAR)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26.788.868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-16.539.112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42323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Regularización Mayores Ingresos Propios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4.273.693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4.273.693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33007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Energización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11.474.569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4.711.518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-6.763.051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821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70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DE CONVERGENCIA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3E4E32-35C2-4BC6-B6FE-0ADED1C22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245596"/>
              </p:ext>
            </p:extLst>
          </p:nvPr>
        </p:nvGraphicFramePr>
        <p:xfrm>
          <a:off x="414336" y="1916832"/>
          <a:ext cx="8210798" cy="3578839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1172635229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2532753127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2269104166"/>
                    </a:ext>
                  </a:extLst>
                </a:gridCol>
                <a:gridCol w="3001427">
                  <a:extLst>
                    <a:ext uri="{9D8B030D-6E8A-4147-A177-3AD203B41FA5}">
                      <a16:colId xmlns:a16="http://schemas.microsoft.com/office/drawing/2014/main" val="3441696444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689791463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35742629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962433065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357883702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4294134915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2782205720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93581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20568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34.286.038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36338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34.286.038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05067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102.622.513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146.870.254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44.247.741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34.286.038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04007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38434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23775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22489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1937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398.898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58143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9.524.270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9.524.270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3.174.757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77025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3.216.532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84611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3.491.224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11.394.278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7.903.054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3.681.680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39316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8.008.378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16.474.204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8.465.826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4.673.308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31332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5.628.481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21.954.441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16.325.960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5.500.000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95949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5.500.000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64789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1.355.192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1.355.192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7880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4.640.863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16.193.764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11.552.901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6.640.863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02526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94.142.492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49.894.751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-44.247.741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24542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Regiones Extremas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88.495.480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44.247.739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-44.247.741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48193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Territorios Rezagados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5.647.012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5.647.012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547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935" y="510023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07,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AGENCIA NACIONAL DE INTELIGENCIA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43967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4F367CF-7F43-45DF-9177-423258783C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973520"/>
              </p:ext>
            </p:extLst>
          </p:nvPr>
        </p:nvGraphicFramePr>
        <p:xfrm>
          <a:off x="477482" y="1885919"/>
          <a:ext cx="8206249" cy="1913930"/>
        </p:xfrm>
        <a:graphic>
          <a:graphicData uri="http://schemas.openxmlformats.org/drawingml/2006/table">
            <a:tbl>
              <a:tblPr/>
              <a:tblGrid>
                <a:gridCol w="286132">
                  <a:extLst>
                    <a:ext uri="{9D8B030D-6E8A-4147-A177-3AD203B41FA5}">
                      <a16:colId xmlns:a16="http://schemas.microsoft.com/office/drawing/2014/main" val="4118353797"/>
                    </a:ext>
                  </a:extLst>
                </a:gridCol>
                <a:gridCol w="286132">
                  <a:extLst>
                    <a:ext uri="{9D8B030D-6E8A-4147-A177-3AD203B41FA5}">
                      <a16:colId xmlns:a16="http://schemas.microsoft.com/office/drawing/2014/main" val="2710779845"/>
                    </a:ext>
                  </a:extLst>
                </a:gridCol>
                <a:gridCol w="286132">
                  <a:extLst>
                    <a:ext uri="{9D8B030D-6E8A-4147-A177-3AD203B41FA5}">
                      <a16:colId xmlns:a16="http://schemas.microsoft.com/office/drawing/2014/main" val="1584445469"/>
                    </a:ext>
                  </a:extLst>
                </a:gridCol>
                <a:gridCol w="2987212">
                  <a:extLst>
                    <a:ext uri="{9D8B030D-6E8A-4147-A177-3AD203B41FA5}">
                      <a16:colId xmlns:a16="http://schemas.microsoft.com/office/drawing/2014/main" val="2992864166"/>
                    </a:ext>
                  </a:extLst>
                </a:gridCol>
                <a:gridCol w="766832">
                  <a:extLst>
                    <a:ext uri="{9D8B030D-6E8A-4147-A177-3AD203B41FA5}">
                      <a16:colId xmlns:a16="http://schemas.microsoft.com/office/drawing/2014/main" val="506647004"/>
                    </a:ext>
                  </a:extLst>
                </a:gridCol>
                <a:gridCol w="766832">
                  <a:extLst>
                    <a:ext uri="{9D8B030D-6E8A-4147-A177-3AD203B41FA5}">
                      <a16:colId xmlns:a16="http://schemas.microsoft.com/office/drawing/2014/main" val="647447928"/>
                    </a:ext>
                  </a:extLst>
                </a:gridCol>
                <a:gridCol w="766832">
                  <a:extLst>
                    <a:ext uri="{9D8B030D-6E8A-4147-A177-3AD203B41FA5}">
                      <a16:colId xmlns:a16="http://schemas.microsoft.com/office/drawing/2014/main" val="1628028468"/>
                    </a:ext>
                  </a:extLst>
                </a:gridCol>
                <a:gridCol w="686715">
                  <a:extLst>
                    <a:ext uri="{9D8B030D-6E8A-4147-A177-3AD203B41FA5}">
                      <a16:colId xmlns:a16="http://schemas.microsoft.com/office/drawing/2014/main" val="3472144487"/>
                    </a:ext>
                  </a:extLst>
                </a:gridCol>
                <a:gridCol w="686715">
                  <a:extLst>
                    <a:ext uri="{9D8B030D-6E8A-4147-A177-3AD203B41FA5}">
                      <a16:colId xmlns:a16="http://schemas.microsoft.com/office/drawing/2014/main" val="2153640039"/>
                    </a:ext>
                  </a:extLst>
                </a:gridCol>
                <a:gridCol w="686715">
                  <a:extLst>
                    <a:ext uri="{9D8B030D-6E8A-4147-A177-3AD203B41FA5}">
                      <a16:colId xmlns:a16="http://schemas.microsoft.com/office/drawing/2014/main" val="3153292051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660268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33552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2.112.152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74726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4.710.885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4.710.885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1.700.180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10992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1.042.523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1.042.523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305.595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24083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409.536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409.536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106.377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7650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356.505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105.920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24491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11526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81948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671215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12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08,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PREVENCIÓN DEL DELITO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D79714-B145-4963-A5D3-E451060FC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726379"/>
              </p:ext>
            </p:extLst>
          </p:nvPr>
        </p:nvGraphicFramePr>
        <p:xfrm>
          <a:off x="414336" y="1916832"/>
          <a:ext cx="8210797" cy="3744425"/>
        </p:xfrm>
        <a:graphic>
          <a:graphicData uri="http://schemas.openxmlformats.org/drawingml/2006/table">
            <a:tbl>
              <a:tblPr/>
              <a:tblGrid>
                <a:gridCol w="243799">
                  <a:extLst>
                    <a:ext uri="{9D8B030D-6E8A-4147-A177-3AD203B41FA5}">
                      <a16:colId xmlns:a16="http://schemas.microsoft.com/office/drawing/2014/main" val="851058964"/>
                    </a:ext>
                  </a:extLst>
                </a:gridCol>
                <a:gridCol w="243799">
                  <a:extLst>
                    <a:ext uri="{9D8B030D-6E8A-4147-A177-3AD203B41FA5}">
                      <a16:colId xmlns:a16="http://schemas.microsoft.com/office/drawing/2014/main" val="2637696579"/>
                    </a:ext>
                  </a:extLst>
                </a:gridCol>
                <a:gridCol w="243799">
                  <a:extLst>
                    <a:ext uri="{9D8B030D-6E8A-4147-A177-3AD203B41FA5}">
                      <a16:colId xmlns:a16="http://schemas.microsoft.com/office/drawing/2014/main" val="1750268172"/>
                    </a:ext>
                  </a:extLst>
                </a:gridCol>
                <a:gridCol w="3030072">
                  <a:extLst>
                    <a:ext uri="{9D8B030D-6E8A-4147-A177-3AD203B41FA5}">
                      <a16:colId xmlns:a16="http://schemas.microsoft.com/office/drawing/2014/main" val="3225125176"/>
                    </a:ext>
                  </a:extLst>
                </a:gridCol>
                <a:gridCol w="777834">
                  <a:extLst>
                    <a:ext uri="{9D8B030D-6E8A-4147-A177-3AD203B41FA5}">
                      <a16:colId xmlns:a16="http://schemas.microsoft.com/office/drawing/2014/main" val="1418241190"/>
                    </a:ext>
                  </a:extLst>
                </a:gridCol>
                <a:gridCol w="777834">
                  <a:extLst>
                    <a:ext uri="{9D8B030D-6E8A-4147-A177-3AD203B41FA5}">
                      <a16:colId xmlns:a16="http://schemas.microsoft.com/office/drawing/2014/main" val="2973994601"/>
                    </a:ext>
                  </a:extLst>
                </a:gridCol>
                <a:gridCol w="777834">
                  <a:extLst>
                    <a:ext uri="{9D8B030D-6E8A-4147-A177-3AD203B41FA5}">
                      <a16:colId xmlns:a16="http://schemas.microsoft.com/office/drawing/2014/main" val="3729065023"/>
                    </a:ext>
                  </a:extLst>
                </a:gridCol>
                <a:gridCol w="696568">
                  <a:extLst>
                    <a:ext uri="{9D8B030D-6E8A-4147-A177-3AD203B41FA5}">
                      <a16:colId xmlns:a16="http://schemas.microsoft.com/office/drawing/2014/main" val="2077884511"/>
                    </a:ext>
                  </a:extLst>
                </a:gridCol>
                <a:gridCol w="722690">
                  <a:extLst>
                    <a:ext uri="{9D8B030D-6E8A-4147-A177-3AD203B41FA5}">
                      <a16:colId xmlns:a16="http://schemas.microsoft.com/office/drawing/2014/main" val="1769668859"/>
                    </a:ext>
                  </a:extLst>
                </a:gridCol>
                <a:gridCol w="696568">
                  <a:extLst>
                    <a:ext uri="{9D8B030D-6E8A-4147-A177-3AD203B41FA5}">
                      <a16:colId xmlns:a16="http://schemas.microsoft.com/office/drawing/2014/main" val="429493229"/>
                    </a:ext>
                  </a:extLst>
                </a:gridCol>
              </a:tblGrid>
              <a:tr h="1733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611449"/>
                  </a:ext>
                </a:extLst>
              </a:tr>
              <a:tr h="2773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325106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34.309.245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12.262.409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639087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8.543.184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8.543.184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2.901.495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02824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2.198.564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2.198.564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302.217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16571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7.409.268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212571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789800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- INE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43968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7.409.268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479642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Prevención en Seguridad Ciudadana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6.052.922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600724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Gestión en Seguridad Ciudadana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444.858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210667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Comunal Seguridad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911.488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78852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356.439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356.439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813242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5969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77873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94.629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94.629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156077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240.059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240.059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666330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364.887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1.837.760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1.649.174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328312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153.220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672391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34.945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291670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1.472.630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834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08,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CENTROS REGIONALES DE ATENCIÓN Y ORIENTACIÓN A VÍCTIMAS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866A215-E33E-48B4-BDDF-F0F698B22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04323"/>
              </p:ext>
            </p:extLst>
          </p:nvPr>
        </p:nvGraphicFramePr>
        <p:xfrm>
          <a:off x="414336" y="1916832"/>
          <a:ext cx="8210797" cy="2232243"/>
        </p:xfrm>
        <a:graphic>
          <a:graphicData uri="http://schemas.openxmlformats.org/drawingml/2006/table">
            <a:tbl>
              <a:tblPr/>
              <a:tblGrid>
                <a:gridCol w="243799">
                  <a:extLst>
                    <a:ext uri="{9D8B030D-6E8A-4147-A177-3AD203B41FA5}">
                      <a16:colId xmlns:a16="http://schemas.microsoft.com/office/drawing/2014/main" val="4246820212"/>
                    </a:ext>
                  </a:extLst>
                </a:gridCol>
                <a:gridCol w="243799">
                  <a:extLst>
                    <a:ext uri="{9D8B030D-6E8A-4147-A177-3AD203B41FA5}">
                      <a16:colId xmlns:a16="http://schemas.microsoft.com/office/drawing/2014/main" val="2447296079"/>
                    </a:ext>
                  </a:extLst>
                </a:gridCol>
                <a:gridCol w="243799">
                  <a:extLst>
                    <a:ext uri="{9D8B030D-6E8A-4147-A177-3AD203B41FA5}">
                      <a16:colId xmlns:a16="http://schemas.microsoft.com/office/drawing/2014/main" val="2590084817"/>
                    </a:ext>
                  </a:extLst>
                </a:gridCol>
                <a:gridCol w="3030072">
                  <a:extLst>
                    <a:ext uri="{9D8B030D-6E8A-4147-A177-3AD203B41FA5}">
                      <a16:colId xmlns:a16="http://schemas.microsoft.com/office/drawing/2014/main" val="331214980"/>
                    </a:ext>
                  </a:extLst>
                </a:gridCol>
                <a:gridCol w="777834">
                  <a:extLst>
                    <a:ext uri="{9D8B030D-6E8A-4147-A177-3AD203B41FA5}">
                      <a16:colId xmlns:a16="http://schemas.microsoft.com/office/drawing/2014/main" val="1186345754"/>
                    </a:ext>
                  </a:extLst>
                </a:gridCol>
                <a:gridCol w="777834">
                  <a:extLst>
                    <a:ext uri="{9D8B030D-6E8A-4147-A177-3AD203B41FA5}">
                      <a16:colId xmlns:a16="http://schemas.microsoft.com/office/drawing/2014/main" val="548457435"/>
                    </a:ext>
                  </a:extLst>
                </a:gridCol>
                <a:gridCol w="777834">
                  <a:extLst>
                    <a:ext uri="{9D8B030D-6E8A-4147-A177-3AD203B41FA5}">
                      <a16:colId xmlns:a16="http://schemas.microsoft.com/office/drawing/2014/main" val="1713590905"/>
                    </a:ext>
                  </a:extLst>
                </a:gridCol>
                <a:gridCol w="696568">
                  <a:extLst>
                    <a:ext uri="{9D8B030D-6E8A-4147-A177-3AD203B41FA5}">
                      <a16:colId xmlns:a16="http://schemas.microsoft.com/office/drawing/2014/main" val="3882564394"/>
                    </a:ext>
                  </a:extLst>
                </a:gridCol>
                <a:gridCol w="722690">
                  <a:extLst>
                    <a:ext uri="{9D8B030D-6E8A-4147-A177-3AD203B41FA5}">
                      <a16:colId xmlns:a16="http://schemas.microsoft.com/office/drawing/2014/main" val="1052035633"/>
                    </a:ext>
                  </a:extLst>
                </a:gridCol>
                <a:gridCol w="696568">
                  <a:extLst>
                    <a:ext uri="{9D8B030D-6E8A-4147-A177-3AD203B41FA5}">
                      <a16:colId xmlns:a16="http://schemas.microsoft.com/office/drawing/2014/main" val="3893499996"/>
                    </a:ext>
                  </a:extLst>
                </a:gridCol>
              </a:tblGrid>
              <a:tr h="177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624081"/>
                  </a:ext>
                </a:extLst>
              </a:tr>
              <a:tr h="28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556875"/>
                  </a:ext>
                </a:extLst>
              </a:tr>
              <a:tr h="177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4.040.040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1.159.635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763572"/>
                  </a:ext>
                </a:extLst>
              </a:tr>
              <a:tr h="17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2.673.921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2.673.921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804.681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490085"/>
                  </a:ext>
                </a:extLst>
              </a:tr>
              <a:tr h="17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1.231.073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330.739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52559"/>
                  </a:ext>
                </a:extLst>
              </a:tr>
              <a:tr h="17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90.370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90.370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323909"/>
                  </a:ext>
                </a:extLst>
              </a:tr>
              <a:tr h="17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003008"/>
                  </a:ext>
                </a:extLst>
              </a:tr>
              <a:tr h="17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945462"/>
                  </a:ext>
                </a:extLst>
              </a:tr>
              <a:tr h="17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526349"/>
                  </a:ext>
                </a:extLst>
              </a:tr>
              <a:tr h="17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41.553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41.553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871973"/>
                  </a:ext>
                </a:extLst>
              </a:tr>
              <a:tr h="17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402004"/>
                  </a:ext>
                </a:extLst>
              </a:tr>
              <a:tr h="177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976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736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SERV. NACIONAL PARA PREVENCIÓN Y REHABIL. CONSUMO DE DROGAS Y ALCOHOL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B4E3F9D-BADE-4581-8508-E933874C3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460182"/>
              </p:ext>
            </p:extLst>
          </p:nvPr>
        </p:nvGraphicFramePr>
        <p:xfrm>
          <a:off x="414335" y="1940124"/>
          <a:ext cx="8210798" cy="3649125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175153800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680678036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880310146"/>
                    </a:ext>
                  </a:extLst>
                </a:gridCol>
                <a:gridCol w="3001427">
                  <a:extLst>
                    <a:ext uri="{9D8B030D-6E8A-4147-A177-3AD203B41FA5}">
                      <a16:colId xmlns:a16="http://schemas.microsoft.com/office/drawing/2014/main" val="202659632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896888824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345180008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3861845582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2205677833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1222470202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3935787927"/>
                    </a:ext>
                  </a:extLst>
                </a:gridCol>
              </a:tblGrid>
              <a:tr h="1689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992963"/>
                  </a:ext>
                </a:extLst>
              </a:tr>
              <a:tr h="2703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728323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20.548.435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358463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8.372.670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8.372.670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2.828.759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536513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3.634.803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3.634.803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625.012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84627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53.948.732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53.948.732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17.088.169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594274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267285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 Población General-INE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743370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53.681.683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53.681.683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17.088.169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06430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Tratamiento y Rehabilitación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43.776.177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43.776.177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9.308.262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131031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Programas de Prevención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2.964.727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931381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Capacitación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1.261.388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1.261.388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55.114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432253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- Programa PREVIENE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4.398.113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4.398.113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4.342.661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583792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Control Cero Alcohol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417.405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31121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112428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019195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701078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190782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132714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32067"/>
                  </a:ext>
                </a:extLst>
              </a:tr>
              <a:tr h="168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685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presenta un presupuesto aprobado de </a:t>
            </a:r>
            <a:r>
              <a:rPr lang="es-CL" sz="1600" b="1" dirty="0">
                <a:latin typeface="+mn-lt"/>
              </a:rPr>
              <a:t>$3.270.614 millones</a:t>
            </a:r>
            <a:r>
              <a:rPr lang="es-CL" sz="1600" dirty="0">
                <a:latin typeface="+mn-lt"/>
              </a:rPr>
              <a:t>, de los cuales un 40% se destina a gastos en personal, un 21% a iniciativas de inversión, un 20% a transferencias de capital, manteniendo la distribución de los años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abril ascendió a </a:t>
            </a:r>
            <a:r>
              <a:rPr lang="es-CL" sz="1600" b="1" dirty="0">
                <a:latin typeface="+mn-lt"/>
              </a:rPr>
              <a:t>$228.403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7%</a:t>
            </a:r>
            <a:r>
              <a:rPr lang="es-CL" sz="1600" dirty="0">
                <a:latin typeface="+mn-lt"/>
              </a:rPr>
              <a:t> respecto de la ley inicial, gasto levemente inferior respecto a igual mes del año 2017 (0,5 puntos porcentuales).  La ejecución acumulada </a:t>
            </a:r>
            <a:r>
              <a:rPr lang="es-CL" sz="1600" dirty="0"/>
              <a:t>al cuarto mes de 2018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$987.408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29,7%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30,2%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abril un aumento consolidado del </a:t>
            </a:r>
            <a:r>
              <a:rPr lang="es-CL" sz="1600" b="1" dirty="0"/>
              <a:t>$56.670 millones</a:t>
            </a:r>
            <a:r>
              <a:rPr lang="es-CL" sz="1600" dirty="0"/>
              <a:t>.  Lo que se traduce en incrementos en la mayoría de sus subtítulos, destacando por su monto los subtítulos 34 “servicio de la deuda”, con $51.398 millones; 24 “transferencias corrientes”, con $16.689 millones; 31 “iniciativas de inversión” con $9.577 millones ; y, el subtítulo 29 “Adquisición de Activos No Financieros”, con $10.707 millones, manteniendo la tendencia de los últimos años.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Mientras que “transferencia de capital” y “gastos en personal” son los subtítulos que presentan reducciones en su presupuesto con un </a:t>
            </a:r>
            <a:r>
              <a:rPr lang="es-CL" sz="1600" b="1" dirty="0"/>
              <a:t>6,1%</a:t>
            </a:r>
            <a:r>
              <a:rPr lang="es-CL" sz="1600" dirty="0"/>
              <a:t> ($38.925 millones) y </a:t>
            </a:r>
            <a:r>
              <a:rPr lang="es-CL" sz="1600" b="1" dirty="0"/>
              <a:t>0,03%</a:t>
            </a:r>
            <a:r>
              <a:rPr lang="es-CL" sz="1600" dirty="0"/>
              <a:t> ($378 millones) respectivamente.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DEL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8B6EB3E-F354-4150-A097-8940A88D9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418792"/>
              </p:ext>
            </p:extLst>
          </p:nvPr>
        </p:nvGraphicFramePr>
        <p:xfrm>
          <a:off x="414336" y="1912432"/>
          <a:ext cx="8201488" cy="4108862"/>
        </p:xfrm>
        <a:graphic>
          <a:graphicData uri="http://schemas.openxmlformats.org/drawingml/2006/table">
            <a:tbl>
              <a:tblPr/>
              <a:tblGrid>
                <a:gridCol w="292508">
                  <a:extLst>
                    <a:ext uri="{9D8B030D-6E8A-4147-A177-3AD203B41FA5}">
                      <a16:colId xmlns:a16="http://schemas.microsoft.com/office/drawing/2014/main" val="326004345"/>
                    </a:ext>
                  </a:extLst>
                </a:gridCol>
                <a:gridCol w="292508">
                  <a:extLst>
                    <a:ext uri="{9D8B030D-6E8A-4147-A177-3AD203B41FA5}">
                      <a16:colId xmlns:a16="http://schemas.microsoft.com/office/drawing/2014/main" val="2925648105"/>
                    </a:ext>
                  </a:extLst>
                </a:gridCol>
                <a:gridCol w="292508">
                  <a:extLst>
                    <a:ext uri="{9D8B030D-6E8A-4147-A177-3AD203B41FA5}">
                      <a16:colId xmlns:a16="http://schemas.microsoft.com/office/drawing/2014/main" val="3888086201"/>
                    </a:ext>
                  </a:extLst>
                </a:gridCol>
                <a:gridCol w="2936335">
                  <a:extLst>
                    <a:ext uri="{9D8B030D-6E8A-4147-A177-3AD203B41FA5}">
                      <a16:colId xmlns:a16="http://schemas.microsoft.com/office/drawing/2014/main" val="3400952501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2508621792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3645816853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2519405525"/>
                    </a:ext>
                  </a:extLst>
                </a:gridCol>
                <a:gridCol w="675020">
                  <a:extLst>
                    <a:ext uri="{9D8B030D-6E8A-4147-A177-3AD203B41FA5}">
                      <a16:colId xmlns:a16="http://schemas.microsoft.com/office/drawing/2014/main" val="2962765538"/>
                    </a:ext>
                  </a:extLst>
                </a:gridCol>
                <a:gridCol w="776273">
                  <a:extLst>
                    <a:ext uri="{9D8B030D-6E8A-4147-A177-3AD203B41FA5}">
                      <a16:colId xmlns:a16="http://schemas.microsoft.com/office/drawing/2014/main" val="4229123196"/>
                    </a:ext>
                  </a:extLst>
                </a:gridCol>
                <a:gridCol w="675020">
                  <a:extLst>
                    <a:ext uri="{9D8B030D-6E8A-4147-A177-3AD203B41FA5}">
                      <a16:colId xmlns:a16="http://schemas.microsoft.com/office/drawing/2014/main" val="3318470057"/>
                    </a:ext>
                  </a:extLst>
                </a:gridCol>
              </a:tblGrid>
              <a:tr h="1670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40969"/>
                  </a:ext>
                </a:extLst>
              </a:tr>
              <a:tr h="2672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830196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47.001.088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16.027.890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39.008.771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004535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14.556.471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14.556.471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5.002.460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355044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3.001.666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3.001.666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777.406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001111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731746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142311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10.067.219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25.950.585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15.883.366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29.171.412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989280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3.297.237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3.297.237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816.558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163796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Social (ORASMI)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2.618.834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2.618.834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812.741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762493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528865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de Daños y Damnificados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114474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913942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- Policía de Investigaciones de Chile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320154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5.712.720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21.596.086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15.883.366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27.297.592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579744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15.883.376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15.883.366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25.747.931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257479310,0%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535720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Estadio Seguro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603563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Diario Oficial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297.213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271037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Migraciones y Extranjería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891.358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223191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Riesgos Socionaturales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296508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Seguimiento de Causas Judiciales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62.857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365013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Acción contra la Trata de Personas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044923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201.608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346168"/>
                  </a:ext>
                </a:extLst>
              </a:tr>
              <a:tr h="167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201.608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598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0C419A5E-28AB-4771-AE11-85610DF8C026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DEL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5AD2C03-486A-4001-A372-38F1B4B0B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036426"/>
              </p:ext>
            </p:extLst>
          </p:nvPr>
        </p:nvGraphicFramePr>
        <p:xfrm>
          <a:off x="416529" y="1916832"/>
          <a:ext cx="8199296" cy="2880326"/>
        </p:xfrm>
        <a:graphic>
          <a:graphicData uri="http://schemas.openxmlformats.org/drawingml/2006/table">
            <a:tbl>
              <a:tblPr/>
              <a:tblGrid>
                <a:gridCol w="292430">
                  <a:extLst>
                    <a:ext uri="{9D8B030D-6E8A-4147-A177-3AD203B41FA5}">
                      <a16:colId xmlns:a16="http://schemas.microsoft.com/office/drawing/2014/main" val="18712052"/>
                    </a:ext>
                  </a:extLst>
                </a:gridCol>
                <a:gridCol w="292430">
                  <a:extLst>
                    <a:ext uri="{9D8B030D-6E8A-4147-A177-3AD203B41FA5}">
                      <a16:colId xmlns:a16="http://schemas.microsoft.com/office/drawing/2014/main" val="1431458565"/>
                    </a:ext>
                  </a:extLst>
                </a:gridCol>
                <a:gridCol w="292430">
                  <a:extLst>
                    <a:ext uri="{9D8B030D-6E8A-4147-A177-3AD203B41FA5}">
                      <a16:colId xmlns:a16="http://schemas.microsoft.com/office/drawing/2014/main" val="887620627"/>
                    </a:ext>
                  </a:extLst>
                </a:gridCol>
                <a:gridCol w="2935550">
                  <a:extLst>
                    <a:ext uri="{9D8B030D-6E8A-4147-A177-3AD203B41FA5}">
                      <a16:colId xmlns:a16="http://schemas.microsoft.com/office/drawing/2014/main" val="2832975175"/>
                    </a:ext>
                  </a:extLst>
                </a:gridCol>
                <a:gridCol w="753571">
                  <a:extLst>
                    <a:ext uri="{9D8B030D-6E8A-4147-A177-3AD203B41FA5}">
                      <a16:colId xmlns:a16="http://schemas.microsoft.com/office/drawing/2014/main" val="4095371831"/>
                    </a:ext>
                  </a:extLst>
                </a:gridCol>
                <a:gridCol w="753571">
                  <a:extLst>
                    <a:ext uri="{9D8B030D-6E8A-4147-A177-3AD203B41FA5}">
                      <a16:colId xmlns:a16="http://schemas.microsoft.com/office/drawing/2014/main" val="458014368"/>
                    </a:ext>
                  </a:extLst>
                </a:gridCol>
                <a:gridCol w="753571">
                  <a:extLst>
                    <a:ext uri="{9D8B030D-6E8A-4147-A177-3AD203B41FA5}">
                      <a16:colId xmlns:a16="http://schemas.microsoft.com/office/drawing/2014/main" val="2742035582"/>
                    </a:ext>
                  </a:extLst>
                </a:gridCol>
                <a:gridCol w="674839">
                  <a:extLst>
                    <a:ext uri="{9D8B030D-6E8A-4147-A177-3AD203B41FA5}">
                      <a16:colId xmlns:a16="http://schemas.microsoft.com/office/drawing/2014/main" val="671995273"/>
                    </a:ext>
                  </a:extLst>
                </a:gridCol>
                <a:gridCol w="776065">
                  <a:extLst>
                    <a:ext uri="{9D8B030D-6E8A-4147-A177-3AD203B41FA5}">
                      <a16:colId xmlns:a16="http://schemas.microsoft.com/office/drawing/2014/main" val="1396523199"/>
                    </a:ext>
                  </a:extLst>
                </a:gridCol>
                <a:gridCol w="674839">
                  <a:extLst>
                    <a:ext uri="{9D8B030D-6E8A-4147-A177-3AD203B41FA5}">
                      <a16:colId xmlns:a16="http://schemas.microsoft.com/office/drawing/2014/main" val="4225989172"/>
                    </a:ext>
                  </a:extLst>
                </a:gridCol>
              </a:tblGrid>
              <a:tr h="167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644654"/>
                  </a:ext>
                </a:extLst>
              </a:tr>
              <a:tr h="2679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48539"/>
                  </a:ext>
                </a:extLst>
              </a:tr>
              <a:tr h="167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25.784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160733"/>
                  </a:ext>
                </a:extLst>
              </a:tr>
              <a:tr h="167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58.546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58.546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06674"/>
                  </a:ext>
                </a:extLst>
              </a:tr>
              <a:tr h="167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55.274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55.274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323408"/>
                  </a:ext>
                </a:extLst>
              </a:tr>
              <a:tr h="167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13006"/>
                  </a:ext>
                </a:extLst>
              </a:tr>
              <a:tr h="167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60.279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60.279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678328"/>
                  </a:ext>
                </a:extLst>
              </a:tr>
              <a:tr h="167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46.332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46.332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689227"/>
                  </a:ext>
                </a:extLst>
              </a:tr>
              <a:tr h="167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2.809.448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2.953.972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144.524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2.305.442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784530"/>
                  </a:ext>
                </a:extLst>
              </a:tr>
              <a:tr h="167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935904"/>
                  </a:ext>
                </a:extLst>
              </a:tr>
              <a:tr h="167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Carabineros de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050184"/>
                  </a:ext>
                </a:extLst>
              </a:tr>
              <a:tr h="267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Policía de Investigaciones de Chile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231352"/>
                  </a:ext>
                </a:extLst>
              </a:tr>
              <a:tr h="167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144.534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144.524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852.369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8523690,0%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206511"/>
                  </a:ext>
                </a:extLst>
              </a:tr>
              <a:tr h="167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144.534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144.524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852.369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8523690,0%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088159"/>
                  </a:ext>
                </a:extLst>
              </a:tr>
              <a:tr h="167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989879"/>
                  </a:ext>
                </a:extLst>
              </a:tr>
              <a:tr h="167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001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RED DE CONECTIVIDAD DEL ESTADO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019A62-EB1D-4C41-AB40-EE718ED32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275430"/>
              </p:ext>
            </p:extLst>
          </p:nvPr>
        </p:nvGraphicFramePr>
        <p:xfrm>
          <a:off x="414336" y="1988840"/>
          <a:ext cx="8210799" cy="1720146"/>
        </p:xfrm>
        <a:graphic>
          <a:graphicData uri="http://schemas.openxmlformats.org/drawingml/2006/table">
            <a:tbl>
              <a:tblPr/>
              <a:tblGrid>
                <a:gridCol w="292840">
                  <a:extLst>
                    <a:ext uri="{9D8B030D-6E8A-4147-A177-3AD203B41FA5}">
                      <a16:colId xmlns:a16="http://schemas.microsoft.com/office/drawing/2014/main" val="2949708646"/>
                    </a:ext>
                  </a:extLst>
                </a:gridCol>
                <a:gridCol w="292840">
                  <a:extLst>
                    <a:ext uri="{9D8B030D-6E8A-4147-A177-3AD203B41FA5}">
                      <a16:colId xmlns:a16="http://schemas.microsoft.com/office/drawing/2014/main" val="3374258379"/>
                    </a:ext>
                  </a:extLst>
                </a:gridCol>
                <a:gridCol w="292840">
                  <a:extLst>
                    <a:ext uri="{9D8B030D-6E8A-4147-A177-3AD203B41FA5}">
                      <a16:colId xmlns:a16="http://schemas.microsoft.com/office/drawing/2014/main" val="6615516"/>
                    </a:ext>
                  </a:extLst>
                </a:gridCol>
                <a:gridCol w="2939669">
                  <a:extLst>
                    <a:ext uri="{9D8B030D-6E8A-4147-A177-3AD203B41FA5}">
                      <a16:colId xmlns:a16="http://schemas.microsoft.com/office/drawing/2014/main" val="3825270377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2340993001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965059291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2632141000"/>
                    </a:ext>
                  </a:extLst>
                </a:gridCol>
                <a:gridCol w="675786">
                  <a:extLst>
                    <a:ext uri="{9D8B030D-6E8A-4147-A177-3AD203B41FA5}">
                      <a16:colId xmlns:a16="http://schemas.microsoft.com/office/drawing/2014/main" val="1338197117"/>
                    </a:ext>
                  </a:extLst>
                </a:gridCol>
                <a:gridCol w="777154">
                  <a:extLst>
                    <a:ext uri="{9D8B030D-6E8A-4147-A177-3AD203B41FA5}">
                      <a16:colId xmlns:a16="http://schemas.microsoft.com/office/drawing/2014/main" val="3830826276"/>
                    </a:ext>
                  </a:extLst>
                </a:gridCol>
                <a:gridCol w="675786">
                  <a:extLst>
                    <a:ext uri="{9D8B030D-6E8A-4147-A177-3AD203B41FA5}">
                      <a16:colId xmlns:a16="http://schemas.microsoft.com/office/drawing/2014/main" val="1219645340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22493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3968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1.002.161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34396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1.244.416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1.244.416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388.290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22374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3.488.053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3.488.053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22274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734.260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734.260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3909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483.246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483.246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205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40176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40906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06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03324CC-F6FC-44A1-A9FA-393261461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612512"/>
              </p:ext>
            </p:extLst>
          </p:nvPr>
        </p:nvGraphicFramePr>
        <p:xfrm>
          <a:off x="414336" y="1934606"/>
          <a:ext cx="8210799" cy="1710421"/>
        </p:xfrm>
        <a:graphic>
          <a:graphicData uri="http://schemas.openxmlformats.org/drawingml/2006/table">
            <a:tbl>
              <a:tblPr/>
              <a:tblGrid>
                <a:gridCol w="292840">
                  <a:extLst>
                    <a:ext uri="{9D8B030D-6E8A-4147-A177-3AD203B41FA5}">
                      <a16:colId xmlns:a16="http://schemas.microsoft.com/office/drawing/2014/main" val="3529627953"/>
                    </a:ext>
                  </a:extLst>
                </a:gridCol>
                <a:gridCol w="292840">
                  <a:extLst>
                    <a:ext uri="{9D8B030D-6E8A-4147-A177-3AD203B41FA5}">
                      <a16:colId xmlns:a16="http://schemas.microsoft.com/office/drawing/2014/main" val="508114552"/>
                    </a:ext>
                  </a:extLst>
                </a:gridCol>
                <a:gridCol w="292840">
                  <a:extLst>
                    <a:ext uri="{9D8B030D-6E8A-4147-A177-3AD203B41FA5}">
                      <a16:colId xmlns:a16="http://schemas.microsoft.com/office/drawing/2014/main" val="718271596"/>
                    </a:ext>
                  </a:extLst>
                </a:gridCol>
                <a:gridCol w="2939669">
                  <a:extLst>
                    <a:ext uri="{9D8B030D-6E8A-4147-A177-3AD203B41FA5}">
                      <a16:colId xmlns:a16="http://schemas.microsoft.com/office/drawing/2014/main" val="2074346817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2897118710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3026190222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1349705083"/>
                    </a:ext>
                  </a:extLst>
                </a:gridCol>
                <a:gridCol w="675786">
                  <a:extLst>
                    <a:ext uri="{9D8B030D-6E8A-4147-A177-3AD203B41FA5}">
                      <a16:colId xmlns:a16="http://schemas.microsoft.com/office/drawing/2014/main" val="3922858989"/>
                    </a:ext>
                  </a:extLst>
                </a:gridCol>
                <a:gridCol w="777154">
                  <a:extLst>
                    <a:ext uri="{9D8B030D-6E8A-4147-A177-3AD203B41FA5}">
                      <a16:colId xmlns:a16="http://schemas.microsoft.com/office/drawing/2014/main" val="2843854143"/>
                    </a:ext>
                  </a:extLst>
                </a:gridCol>
                <a:gridCol w="675786">
                  <a:extLst>
                    <a:ext uri="{9D8B030D-6E8A-4147-A177-3AD203B41FA5}">
                      <a16:colId xmlns:a16="http://schemas.microsoft.com/office/drawing/2014/main" val="500472329"/>
                    </a:ext>
                  </a:extLst>
                </a:gridCol>
              </a:tblGrid>
              <a:tr h="1781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12429"/>
                  </a:ext>
                </a:extLst>
              </a:tr>
              <a:tr h="2850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115075"/>
                  </a:ext>
                </a:extLst>
              </a:tr>
              <a:tr h="178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43.896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956797"/>
                  </a:ext>
                </a:extLst>
              </a:tr>
              <a:tr h="178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84716"/>
                  </a:ext>
                </a:extLst>
              </a:tr>
              <a:tr h="178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997088"/>
                  </a:ext>
                </a:extLst>
              </a:tr>
              <a:tr h="178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56760"/>
                  </a:ext>
                </a:extLst>
              </a:tr>
              <a:tr h="178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270185"/>
                  </a:ext>
                </a:extLst>
              </a:tr>
              <a:tr h="178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359948"/>
                  </a:ext>
                </a:extLst>
              </a:tr>
              <a:tr h="178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824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BOMBEROS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9FE12F1-C799-4B13-B234-FD75FE1B5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72654"/>
              </p:ext>
            </p:extLst>
          </p:nvPr>
        </p:nvGraphicFramePr>
        <p:xfrm>
          <a:off x="414336" y="1916831"/>
          <a:ext cx="8210799" cy="3024333"/>
        </p:xfrm>
        <a:graphic>
          <a:graphicData uri="http://schemas.openxmlformats.org/drawingml/2006/table">
            <a:tbl>
              <a:tblPr/>
              <a:tblGrid>
                <a:gridCol w="292840">
                  <a:extLst>
                    <a:ext uri="{9D8B030D-6E8A-4147-A177-3AD203B41FA5}">
                      <a16:colId xmlns:a16="http://schemas.microsoft.com/office/drawing/2014/main" val="1106247822"/>
                    </a:ext>
                  </a:extLst>
                </a:gridCol>
                <a:gridCol w="292840">
                  <a:extLst>
                    <a:ext uri="{9D8B030D-6E8A-4147-A177-3AD203B41FA5}">
                      <a16:colId xmlns:a16="http://schemas.microsoft.com/office/drawing/2014/main" val="278894609"/>
                    </a:ext>
                  </a:extLst>
                </a:gridCol>
                <a:gridCol w="292840">
                  <a:extLst>
                    <a:ext uri="{9D8B030D-6E8A-4147-A177-3AD203B41FA5}">
                      <a16:colId xmlns:a16="http://schemas.microsoft.com/office/drawing/2014/main" val="1469553099"/>
                    </a:ext>
                  </a:extLst>
                </a:gridCol>
                <a:gridCol w="2939669">
                  <a:extLst>
                    <a:ext uri="{9D8B030D-6E8A-4147-A177-3AD203B41FA5}">
                      <a16:colId xmlns:a16="http://schemas.microsoft.com/office/drawing/2014/main" val="1861084778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96262304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133877802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3409934784"/>
                    </a:ext>
                  </a:extLst>
                </a:gridCol>
                <a:gridCol w="675786">
                  <a:extLst>
                    <a:ext uri="{9D8B030D-6E8A-4147-A177-3AD203B41FA5}">
                      <a16:colId xmlns:a16="http://schemas.microsoft.com/office/drawing/2014/main" val="2982022271"/>
                    </a:ext>
                  </a:extLst>
                </a:gridCol>
                <a:gridCol w="777154">
                  <a:extLst>
                    <a:ext uri="{9D8B030D-6E8A-4147-A177-3AD203B41FA5}">
                      <a16:colId xmlns:a16="http://schemas.microsoft.com/office/drawing/2014/main" val="3549802593"/>
                    </a:ext>
                  </a:extLst>
                </a:gridCol>
                <a:gridCol w="675786">
                  <a:extLst>
                    <a:ext uri="{9D8B030D-6E8A-4147-A177-3AD203B41FA5}">
                      <a16:colId xmlns:a16="http://schemas.microsoft.com/office/drawing/2014/main" val="1581500396"/>
                    </a:ext>
                  </a:extLst>
                </a:gridCol>
              </a:tblGrid>
              <a:tr h="1738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823364"/>
                  </a:ext>
                </a:extLst>
              </a:tr>
              <a:tr h="2782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81006"/>
                  </a:ext>
                </a:extLst>
              </a:tr>
              <a:tr h="17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27.113.474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995466"/>
                  </a:ext>
                </a:extLst>
              </a:tr>
              <a:tr h="17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10.096.071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573838"/>
                  </a:ext>
                </a:extLst>
              </a:tr>
              <a:tr h="17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10.096.071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637114"/>
                  </a:ext>
                </a:extLst>
              </a:tr>
              <a:tr h="17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 de Cuerpo de Bomberos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8.121.861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636279"/>
                  </a:ext>
                </a:extLst>
              </a:tr>
              <a:tr h="278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 Extraordinaria, Reparaciones y Mantenciones de Cuerpos de Bomberos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132.730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87309"/>
                  </a:ext>
                </a:extLst>
              </a:tr>
              <a:tr h="172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 de la Junta Nacional y Organismos Dependientes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1.841.480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070751"/>
                  </a:ext>
                </a:extLst>
              </a:tr>
              <a:tr h="17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13.878.690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039859"/>
                  </a:ext>
                </a:extLst>
              </a:tr>
              <a:tr h="17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13.878.690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635896"/>
                  </a:ext>
                </a:extLst>
              </a:tr>
              <a:tr h="17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de Cuerpos de Bomberos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3.766.554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264409"/>
                  </a:ext>
                </a:extLst>
              </a:tr>
              <a:tr h="278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Importaciones y Compromisos en Moneda Extranjera para Cuerpos de Bomberos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7.924.688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288972"/>
                  </a:ext>
                </a:extLst>
              </a:tr>
              <a:tr h="278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Adquisiciones y Compromisos en Moneda Nacional para Cuerpos de Bomberos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2.187.448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225644"/>
                  </a:ext>
                </a:extLst>
              </a:tr>
              <a:tr h="17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3.138.713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89738"/>
                  </a:ext>
                </a:extLst>
              </a:tr>
              <a:tr h="17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3.138.713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730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4313311-1841-42A9-9192-9CDAB7B04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438562"/>
              </p:ext>
            </p:extLst>
          </p:nvPr>
        </p:nvGraphicFramePr>
        <p:xfrm>
          <a:off x="414336" y="1912419"/>
          <a:ext cx="8210801" cy="3943348"/>
        </p:xfrm>
        <a:graphic>
          <a:graphicData uri="http://schemas.openxmlformats.org/drawingml/2006/table">
            <a:tbl>
              <a:tblPr/>
              <a:tblGrid>
                <a:gridCol w="304104">
                  <a:extLst>
                    <a:ext uri="{9D8B030D-6E8A-4147-A177-3AD203B41FA5}">
                      <a16:colId xmlns:a16="http://schemas.microsoft.com/office/drawing/2014/main" val="349392475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3078336133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1351470345"/>
                    </a:ext>
                  </a:extLst>
                </a:gridCol>
                <a:gridCol w="2884640">
                  <a:extLst>
                    <a:ext uri="{9D8B030D-6E8A-4147-A177-3AD203B41FA5}">
                      <a16:colId xmlns:a16="http://schemas.microsoft.com/office/drawing/2014/main" val="2338950831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3422779984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1937259247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109584023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113861900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3840390078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3048029298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741072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58267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1.088.881.107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361.940.019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72875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882.671.068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882.671.068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322.940.316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63604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154.097.649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154.097.649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23.884.046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2456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543.006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64602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543.006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16027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529.854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698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91513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10322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41374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89013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Histórico y Centro Cultural de Carabineros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04966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Bienestar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25693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Modelo de Integración Carabineros-Comunidad MICC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27564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2.405.232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4828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2.405.232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53345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4.862.508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4.862.508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00862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244.331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244.331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71435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3.148.450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3.148.450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4032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1.051.617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1.051.617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45464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173.826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173.826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34688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244.284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244.284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908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11451F4-ACF7-4D41-AA03-0FEB1476B9BF}"/>
              </a:ext>
            </a:extLst>
          </p:cNvPr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EB32F75F-698C-4E01-8217-A727F5E7DAEF}"/>
              </a:ext>
            </a:extLst>
          </p:cNvPr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AA5F382-6E1F-4D7A-B2A3-325004F3F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20933"/>
              </p:ext>
            </p:extLst>
          </p:nvPr>
        </p:nvGraphicFramePr>
        <p:xfrm>
          <a:off x="414336" y="1916832"/>
          <a:ext cx="8210801" cy="2088233"/>
        </p:xfrm>
        <a:graphic>
          <a:graphicData uri="http://schemas.openxmlformats.org/drawingml/2006/table">
            <a:tbl>
              <a:tblPr/>
              <a:tblGrid>
                <a:gridCol w="304104">
                  <a:extLst>
                    <a:ext uri="{9D8B030D-6E8A-4147-A177-3AD203B41FA5}">
                      <a16:colId xmlns:a16="http://schemas.microsoft.com/office/drawing/2014/main" val="1019422097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2894133923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2057116059"/>
                    </a:ext>
                  </a:extLst>
                </a:gridCol>
                <a:gridCol w="2884640">
                  <a:extLst>
                    <a:ext uri="{9D8B030D-6E8A-4147-A177-3AD203B41FA5}">
                      <a16:colId xmlns:a16="http://schemas.microsoft.com/office/drawing/2014/main" val="1595224652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474009278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52069926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2242334833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3951465742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653857512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513371472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467486"/>
                  </a:ext>
                </a:extLst>
              </a:tr>
              <a:tr h="2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92274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4.587.742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89507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4.587.742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42932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610.885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04023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610.885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88162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176.166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69315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176.166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389544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176.166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51626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12023,8%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414247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12023,8%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43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9E1142A-A331-4675-AB39-4E291842AE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39941"/>
              </p:ext>
            </p:extLst>
          </p:nvPr>
        </p:nvGraphicFramePr>
        <p:xfrm>
          <a:off x="414336" y="1916832"/>
          <a:ext cx="8210801" cy="1728192"/>
        </p:xfrm>
        <a:graphic>
          <a:graphicData uri="http://schemas.openxmlformats.org/drawingml/2006/table">
            <a:tbl>
              <a:tblPr/>
              <a:tblGrid>
                <a:gridCol w="304104">
                  <a:extLst>
                    <a:ext uri="{9D8B030D-6E8A-4147-A177-3AD203B41FA5}">
                      <a16:colId xmlns:a16="http://schemas.microsoft.com/office/drawing/2014/main" val="4181213413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1695753485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868998823"/>
                    </a:ext>
                  </a:extLst>
                </a:gridCol>
                <a:gridCol w="2884640">
                  <a:extLst>
                    <a:ext uri="{9D8B030D-6E8A-4147-A177-3AD203B41FA5}">
                      <a16:colId xmlns:a16="http://schemas.microsoft.com/office/drawing/2014/main" val="498503178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1636405923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3530859308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4282746505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2637351873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733797117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1474279636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67066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873104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80.038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80.038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66183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8579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672943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243179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100249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100191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042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32,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HOSPITAL DE CARABINEROS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97BBA36-EA82-45F7-A8B8-F65FE24D2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333787"/>
              </p:ext>
            </p:extLst>
          </p:nvPr>
        </p:nvGraphicFramePr>
        <p:xfrm>
          <a:off x="414335" y="1916832"/>
          <a:ext cx="8210797" cy="2304251"/>
        </p:xfrm>
        <a:graphic>
          <a:graphicData uri="http://schemas.openxmlformats.org/drawingml/2006/table">
            <a:tbl>
              <a:tblPr/>
              <a:tblGrid>
                <a:gridCol w="265609">
                  <a:extLst>
                    <a:ext uri="{9D8B030D-6E8A-4147-A177-3AD203B41FA5}">
                      <a16:colId xmlns:a16="http://schemas.microsoft.com/office/drawing/2014/main" val="1656099561"/>
                    </a:ext>
                  </a:extLst>
                </a:gridCol>
                <a:gridCol w="265609">
                  <a:extLst>
                    <a:ext uri="{9D8B030D-6E8A-4147-A177-3AD203B41FA5}">
                      <a16:colId xmlns:a16="http://schemas.microsoft.com/office/drawing/2014/main" val="2974948091"/>
                    </a:ext>
                  </a:extLst>
                </a:gridCol>
                <a:gridCol w="265609">
                  <a:extLst>
                    <a:ext uri="{9D8B030D-6E8A-4147-A177-3AD203B41FA5}">
                      <a16:colId xmlns:a16="http://schemas.microsoft.com/office/drawing/2014/main" val="397083245"/>
                    </a:ext>
                  </a:extLst>
                </a:gridCol>
                <a:gridCol w="3014092">
                  <a:extLst>
                    <a:ext uri="{9D8B030D-6E8A-4147-A177-3AD203B41FA5}">
                      <a16:colId xmlns:a16="http://schemas.microsoft.com/office/drawing/2014/main" val="2769014408"/>
                    </a:ext>
                  </a:extLst>
                </a:gridCol>
                <a:gridCol w="773732">
                  <a:extLst>
                    <a:ext uri="{9D8B030D-6E8A-4147-A177-3AD203B41FA5}">
                      <a16:colId xmlns:a16="http://schemas.microsoft.com/office/drawing/2014/main" val="3652001175"/>
                    </a:ext>
                  </a:extLst>
                </a:gridCol>
                <a:gridCol w="773732">
                  <a:extLst>
                    <a:ext uri="{9D8B030D-6E8A-4147-A177-3AD203B41FA5}">
                      <a16:colId xmlns:a16="http://schemas.microsoft.com/office/drawing/2014/main" val="1529773994"/>
                    </a:ext>
                  </a:extLst>
                </a:gridCol>
                <a:gridCol w="773732">
                  <a:extLst>
                    <a:ext uri="{9D8B030D-6E8A-4147-A177-3AD203B41FA5}">
                      <a16:colId xmlns:a16="http://schemas.microsoft.com/office/drawing/2014/main" val="335869816"/>
                    </a:ext>
                  </a:extLst>
                </a:gridCol>
                <a:gridCol w="692894">
                  <a:extLst>
                    <a:ext uri="{9D8B030D-6E8A-4147-A177-3AD203B41FA5}">
                      <a16:colId xmlns:a16="http://schemas.microsoft.com/office/drawing/2014/main" val="3921383176"/>
                    </a:ext>
                  </a:extLst>
                </a:gridCol>
                <a:gridCol w="692894">
                  <a:extLst>
                    <a:ext uri="{9D8B030D-6E8A-4147-A177-3AD203B41FA5}">
                      <a16:colId xmlns:a16="http://schemas.microsoft.com/office/drawing/2014/main" val="4139419538"/>
                    </a:ext>
                  </a:extLst>
                </a:gridCol>
                <a:gridCol w="692894">
                  <a:extLst>
                    <a:ext uri="{9D8B030D-6E8A-4147-A177-3AD203B41FA5}">
                      <a16:colId xmlns:a16="http://schemas.microsoft.com/office/drawing/2014/main" val="3472225329"/>
                    </a:ext>
                  </a:extLst>
                </a:gridCol>
              </a:tblGrid>
              <a:tr h="1828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175870"/>
                  </a:ext>
                </a:extLst>
              </a:tr>
              <a:tr h="2926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336381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32.083.851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11.013.561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863452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19.640.896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19.640.896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6.550.239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129599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9.737.565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9.737.565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1.892.360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074580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51.776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721431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51.776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657672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132549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11.308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11.308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554371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5.812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5.812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850418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952223"/>
                  </a:ext>
                </a:extLst>
              </a:tr>
              <a:tr h="18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643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33,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POLICÍA DE INVESTIGACIONES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183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5E69207-1ECE-4A6F-B992-9FA59A7D4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168310"/>
              </p:ext>
            </p:extLst>
          </p:nvPr>
        </p:nvGraphicFramePr>
        <p:xfrm>
          <a:off x="414335" y="1867176"/>
          <a:ext cx="8210799" cy="3947658"/>
        </p:xfrm>
        <a:graphic>
          <a:graphicData uri="http://schemas.openxmlformats.org/drawingml/2006/table">
            <a:tbl>
              <a:tblPr/>
              <a:tblGrid>
                <a:gridCol w="316670">
                  <a:extLst>
                    <a:ext uri="{9D8B030D-6E8A-4147-A177-3AD203B41FA5}">
                      <a16:colId xmlns:a16="http://schemas.microsoft.com/office/drawing/2014/main" val="987657735"/>
                    </a:ext>
                  </a:extLst>
                </a:gridCol>
                <a:gridCol w="316670">
                  <a:extLst>
                    <a:ext uri="{9D8B030D-6E8A-4147-A177-3AD203B41FA5}">
                      <a16:colId xmlns:a16="http://schemas.microsoft.com/office/drawing/2014/main" val="3967032460"/>
                    </a:ext>
                  </a:extLst>
                </a:gridCol>
                <a:gridCol w="316670">
                  <a:extLst>
                    <a:ext uri="{9D8B030D-6E8A-4147-A177-3AD203B41FA5}">
                      <a16:colId xmlns:a16="http://schemas.microsoft.com/office/drawing/2014/main" val="2645663487"/>
                    </a:ext>
                  </a:extLst>
                </a:gridCol>
                <a:gridCol w="2951817">
                  <a:extLst>
                    <a:ext uri="{9D8B030D-6E8A-4147-A177-3AD203B41FA5}">
                      <a16:colId xmlns:a16="http://schemas.microsoft.com/office/drawing/2014/main" val="2645196812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1593454394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1740441843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434713325"/>
                    </a:ext>
                  </a:extLst>
                </a:gridCol>
                <a:gridCol w="678578">
                  <a:extLst>
                    <a:ext uri="{9D8B030D-6E8A-4147-A177-3AD203B41FA5}">
                      <a16:colId xmlns:a16="http://schemas.microsoft.com/office/drawing/2014/main" val="1307076298"/>
                    </a:ext>
                  </a:extLst>
                </a:gridCol>
                <a:gridCol w="678578">
                  <a:extLst>
                    <a:ext uri="{9D8B030D-6E8A-4147-A177-3AD203B41FA5}">
                      <a16:colId xmlns:a16="http://schemas.microsoft.com/office/drawing/2014/main" val="2912592210"/>
                    </a:ext>
                  </a:extLst>
                </a:gridCol>
                <a:gridCol w="678578">
                  <a:extLst>
                    <a:ext uri="{9D8B030D-6E8A-4147-A177-3AD203B41FA5}">
                      <a16:colId xmlns:a16="http://schemas.microsoft.com/office/drawing/2014/main" val="3706409686"/>
                    </a:ext>
                  </a:extLst>
                </a:gridCol>
              </a:tblGrid>
              <a:tr h="1742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753011"/>
                  </a:ext>
                </a:extLst>
              </a:tr>
              <a:tr h="2788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500540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99.177.156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364785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265.394.987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265.394.987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90.209.708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058278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35.851.361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35.851.361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8.035.737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027383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371820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80709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259.392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460221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259.392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871631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808355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259.392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8550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6.128.092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6.128.092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333.366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72878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3.470.407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3.470.407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623917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391.766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391.766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684254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557.857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557.857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54658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887.262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271.481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208465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451900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270568"/>
                  </a:ext>
                </a:extLst>
              </a:tr>
              <a:tr h="183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49835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40056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23686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660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600" dirty="0"/>
              <a:t>En cuanto a los programas, </a:t>
            </a:r>
            <a:r>
              <a:rPr lang="es-CL" sz="1600" b="1" dirty="0"/>
              <a:t>el 82%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Desarrollo Regional y Administrativo, Carabineros de Chile </a:t>
            </a:r>
            <a:r>
              <a:rPr lang="es-CL" sz="1600" dirty="0"/>
              <a:t>y </a:t>
            </a:r>
            <a:r>
              <a:rPr lang="es-CL" sz="1600" b="1" dirty="0"/>
              <a:t>los Gobiernos Regionales</a:t>
            </a:r>
            <a:r>
              <a:rPr lang="es-CL" sz="1600" dirty="0"/>
              <a:t> (que representan a su vez el 18%, 31% y 32% respectivamente), los que al mes de abril alcanzaron niveles de ejecución de </a:t>
            </a:r>
            <a:r>
              <a:rPr lang="es-CL" sz="1600" b="1" dirty="0"/>
              <a:t>20,8%, 33,2% y 26,3%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600" dirty="0"/>
              <a:t>Las mayores tasas de gastos se registraron en la </a:t>
            </a:r>
            <a:r>
              <a:rPr lang="es-CL" sz="1600" b="1" dirty="0"/>
              <a:t>Subsecretaría del Interior (83%)</a:t>
            </a:r>
            <a:r>
              <a:rPr lang="es-CL" sz="1600" dirty="0"/>
              <a:t> y </a:t>
            </a:r>
            <a:r>
              <a:rPr lang="es-CL" sz="1600" b="1" dirty="0"/>
              <a:t>Bomberos de Chile (65,8%)</a:t>
            </a:r>
            <a:r>
              <a:rPr lang="es-CL" sz="1600" dirty="0"/>
              <a:t>.  En el caso de la Subsecretaría del Interior, la ejecución se explica por el nivel de gasto en las transferencias corrientes que al mes de abril presenta una ejecución de </a:t>
            </a:r>
            <a:r>
              <a:rPr lang="es-CL" sz="1600" b="1" dirty="0"/>
              <a:t>162,1%, </a:t>
            </a:r>
            <a:r>
              <a:rPr lang="es-CL" sz="1600" dirty="0"/>
              <a:t>representando a su vez el 55,2% del presupuesto vigente de la Subsecretaría, </a:t>
            </a:r>
            <a:r>
              <a:rPr lang="es-CL" sz="1600" b="1" u="sng" dirty="0"/>
              <a:t>debido a los mayores incrementos derivados de las emergencias vividas en el país ($16.028 millones), faltando por decretar $10.572 millones.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600" dirty="0"/>
              <a:t>Mientras que </a:t>
            </a:r>
            <a:r>
              <a:rPr lang="es-CL" sz="1600" b="1" dirty="0"/>
              <a:t>Fondo Social </a:t>
            </a:r>
            <a:r>
              <a:rPr lang="es-CL" sz="1600" dirty="0"/>
              <a:t>es el que presenta la </a:t>
            </a:r>
            <a:r>
              <a:rPr lang="es-CL" sz="1600" b="1" dirty="0"/>
              <a:t>ejecución menor, manteniendo el gasto de 1,1%</a:t>
            </a:r>
            <a:r>
              <a:rPr lang="es-CL" sz="1600" dirty="0"/>
              <a:t>, explicado por su cronograma de asignaciones.</a:t>
            </a:r>
            <a:endParaRPr lang="es-CL" sz="1600" b="1" u="sng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Capítulos 61 al 75, Programa 01, 02 y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0E83CDB-D948-44F4-8E89-467815D82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48451"/>
              </p:ext>
            </p:extLst>
          </p:nvPr>
        </p:nvGraphicFramePr>
        <p:xfrm>
          <a:off x="414335" y="1916832"/>
          <a:ext cx="8210799" cy="3672401"/>
        </p:xfrm>
        <a:graphic>
          <a:graphicData uri="http://schemas.openxmlformats.org/drawingml/2006/table">
            <a:tbl>
              <a:tblPr/>
              <a:tblGrid>
                <a:gridCol w="3161630">
                  <a:extLst>
                    <a:ext uri="{9D8B030D-6E8A-4147-A177-3AD203B41FA5}">
                      <a16:colId xmlns:a16="http://schemas.microsoft.com/office/drawing/2014/main" val="3389800109"/>
                    </a:ext>
                  </a:extLst>
                </a:gridCol>
                <a:gridCol w="868269">
                  <a:extLst>
                    <a:ext uri="{9D8B030D-6E8A-4147-A177-3AD203B41FA5}">
                      <a16:colId xmlns:a16="http://schemas.microsoft.com/office/drawing/2014/main" val="455316442"/>
                    </a:ext>
                  </a:extLst>
                </a:gridCol>
                <a:gridCol w="931186">
                  <a:extLst>
                    <a:ext uri="{9D8B030D-6E8A-4147-A177-3AD203B41FA5}">
                      <a16:colId xmlns:a16="http://schemas.microsoft.com/office/drawing/2014/main" val="3981508909"/>
                    </a:ext>
                  </a:extLst>
                </a:gridCol>
                <a:gridCol w="934332">
                  <a:extLst>
                    <a:ext uri="{9D8B030D-6E8A-4147-A177-3AD203B41FA5}">
                      <a16:colId xmlns:a16="http://schemas.microsoft.com/office/drawing/2014/main" val="1006845317"/>
                    </a:ext>
                  </a:extLst>
                </a:gridCol>
                <a:gridCol w="805350">
                  <a:extLst>
                    <a:ext uri="{9D8B030D-6E8A-4147-A177-3AD203B41FA5}">
                      <a16:colId xmlns:a16="http://schemas.microsoft.com/office/drawing/2014/main" val="1728173830"/>
                    </a:ext>
                  </a:extLst>
                </a:gridCol>
                <a:gridCol w="755016">
                  <a:extLst>
                    <a:ext uri="{9D8B030D-6E8A-4147-A177-3AD203B41FA5}">
                      <a16:colId xmlns:a16="http://schemas.microsoft.com/office/drawing/2014/main" val="2750958820"/>
                    </a:ext>
                  </a:extLst>
                </a:gridCol>
                <a:gridCol w="755016">
                  <a:extLst>
                    <a:ext uri="{9D8B030D-6E8A-4147-A177-3AD203B41FA5}">
                      <a16:colId xmlns:a16="http://schemas.microsoft.com/office/drawing/2014/main" val="652383046"/>
                    </a:ext>
                  </a:extLst>
                </a:gridCol>
              </a:tblGrid>
              <a:tr h="1892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450840"/>
                  </a:ext>
                </a:extLst>
              </a:tr>
              <a:tr h="45431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3156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34.800.542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47.373.726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12.573.184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17.846.593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288780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43.289.065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54.373.178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11.084.113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13.625.279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803068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76.787.318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79.893.596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3.106.278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27.950.442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4683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63.577.870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63.490.514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-87.356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10.006.583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917140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61.817.311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71.049.706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9.232.395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15.230.819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395004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76.209.221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77.545.496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1.336.275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16.738.911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762533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122.001.642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126.086.390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4.084.748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39.430.769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76238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65.024.300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66.502.708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1.478.408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14.508.214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125241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78.869.939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85.491.300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6.621.361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29.230.366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910631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118.585.872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123.554.459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4.968.587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28.827.458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753996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559387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112.810.505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119.604.458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6.793.953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24.421.601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219224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48.349.700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51.597.910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3.248.210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11.333.366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076836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77.110.391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90.711.087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13.600.696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25.458.434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663830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54.751.336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63.997.546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9.246.210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15.495.363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06608"/>
                  </a:ext>
                </a:extLst>
              </a:tr>
              <a:tr h="18929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57.760.188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74.299.558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16.539.370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24.868.938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206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Presupuestaria de Gastos Capítulos 61 al 75, Programa 01, 02 y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INVERSIÓN REGIONAL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2017 - 2018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04ED3D3-87AF-4353-BD51-9241A0D68508}"/>
              </a:ext>
            </a:extLst>
          </p:cNvPr>
          <p:cNvSpPr txBox="1">
            <a:spLocks/>
          </p:cNvSpPr>
          <p:nvPr/>
        </p:nvSpPr>
        <p:spPr>
          <a:xfrm>
            <a:off x="414336" y="1448299"/>
            <a:ext cx="821079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los GORES a abril de 2017 - 2018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4FB46C3-5F6D-493F-83A1-284962EF6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459" y="2102899"/>
            <a:ext cx="7108552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Capítulos 61 al 75,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DE FUNCIONAMIENTO 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0D596A8-45FB-4818-B169-B1C9EC607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045880"/>
              </p:ext>
            </p:extLst>
          </p:nvPr>
        </p:nvGraphicFramePr>
        <p:xfrm>
          <a:off x="414335" y="1916510"/>
          <a:ext cx="8210799" cy="3480003"/>
        </p:xfrm>
        <a:graphic>
          <a:graphicData uri="http://schemas.openxmlformats.org/drawingml/2006/table">
            <a:tbl>
              <a:tblPr/>
              <a:tblGrid>
                <a:gridCol w="3161630">
                  <a:extLst>
                    <a:ext uri="{9D8B030D-6E8A-4147-A177-3AD203B41FA5}">
                      <a16:colId xmlns:a16="http://schemas.microsoft.com/office/drawing/2014/main" val="2154985254"/>
                    </a:ext>
                  </a:extLst>
                </a:gridCol>
                <a:gridCol w="868269">
                  <a:extLst>
                    <a:ext uri="{9D8B030D-6E8A-4147-A177-3AD203B41FA5}">
                      <a16:colId xmlns:a16="http://schemas.microsoft.com/office/drawing/2014/main" val="831459018"/>
                    </a:ext>
                  </a:extLst>
                </a:gridCol>
                <a:gridCol w="931186">
                  <a:extLst>
                    <a:ext uri="{9D8B030D-6E8A-4147-A177-3AD203B41FA5}">
                      <a16:colId xmlns:a16="http://schemas.microsoft.com/office/drawing/2014/main" val="2027201525"/>
                    </a:ext>
                  </a:extLst>
                </a:gridCol>
                <a:gridCol w="934332">
                  <a:extLst>
                    <a:ext uri="{9D8B030D-6E8A-4147-A177-3AD203B41FA5}">
                      <a16:colId xmlns:a16="http://schemas.microsoft.com/office/drawing/2014/main" val="3281356878"/>
                    </a:ext>
                  </a:extLst>
                </a:gridCol>
                <a:gridCol w="805350">
                  <a:extLst>
                    <a:ext uri="{9D8B030D-6E8A-4147-A177-3AD203B41FA5}">
                      <a16:colId xmlns:a16="http://schemas.microsoft.com/office/drawing/2014/main" val="3963409459"/>
                    </a:ext>
                  </a:extLst>
                </a:gridCol>
                <a:gridCol w="755016">
                  <a:extLst>
                    <a:ext uri="{9D8B030D-6E8A-4147-A177-3AD203B41FA5}">
                      <a16:colId xmlns:a16="http://schemas.microsoft.com/office/drawing/2014/main" val="3026057261"/>
                    </a:ext>
                  </a:extLst>
                </a:gridCol>
                <a:gridCol w="755016">
                  <a:extLst>
                    <a:ext uri="{9D8B030D-6E8A-4147-A177-3AD203B41FA5}">
                      <a16:colId xmlns:a16="http://schemas.microsoft.com/office/drawing/2014/main" val="4143778365"/>
                    </a:ext>
                  </a:extLst>
                </a:gridCol>
              </a:tblGrid>
              <a:tr h="1870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741867"/>
                  </a:ext>
                </a:extLst>
              </a:tr>
              <a:tr h="29935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310867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4.038.706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4.198.822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160.116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1.338.068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211255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3.721.244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4.004.641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283.397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1.388.859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01674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4.097.058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4.219.289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122.231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1.278.714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086187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3.835.597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3.835.597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1.096.733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803858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4.375.437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4.375.437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1.415.118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16662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4.885.686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5.139.245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253.559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1.758.053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28747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6.815.677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6.991.427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175.750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2.816.954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004445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3.778.694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3.999.488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220.794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1.255.358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591019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4.129.440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4.284.548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155.108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1.431.692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641807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5.425.713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5.687.292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261.579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1.864.814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06421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19680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4.547.005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4.547.005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1.488.995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838104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4.174.854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4.317.088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142.234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1.353.504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909855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4.455.922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4.541.882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85.960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1.489.010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299784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4.903.445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4.989.525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86.080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1.633.634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63323"/>
                  </a:ext>
                </a:extLst>
              </a:tr>
              <a:tr h="187097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4.291.803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4.403.688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1.331.772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334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Capítulos 61 al 75, Programa 02 y 03: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INVERSIÓN REGIONAL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DB8C5F5-BE32-4FAA-87CB-B795A39B5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701231"/>
              </p:ext>
            </p:extLst>
          </p:nvPr>
        </p:nvGraphicFramePr>
        <p:xfrm>
          <a:off x="414336" y="1861659"/>
          <a:ext cx="8210797" cy="3590027"/>
        </p:xfrm>
        <a:graphic>
          <a:graphicData uri="http://schemas.openxmlformats.org/drawingml/2006/table">
            <a:tbl>
              <a:tblPr/>
              <a:tblGrid>
                <a:gridCol w="3161629">
                  <a:extLst>
                    <a:ext uri="{9D8B030D-6E8A-4147-A177-3AD203B41FA5}">
                      <a16:colId xmlns:a16="http://schemas.microsoft.com/office/drawing/2014/main" val="284715536"/>
                    </a:ext>
                  </a:extLst>
                </a:gridCol>
                <a:gridCol w="868268">
                  <a:extLst>
                    <a:ext uri="{9D8B030D-6E8A-4147-A177-3AD203B41FA5}">
                      <a16:colId xmlns:a16="http://schemas.microsoft.com/office/drawing/2014/main" val="2405394491"/>
                    </a:ext>
                  </a:extLst>
                </a:gridCol>
                <a:gridCol w="931186">
                  <a:extLst>
                    <a:ext uri="{9D8B030D-6E8A-4147-A177-3AD203B41FA5}">
                      <a16:colId xmlns:a16="http://schemas.microsoft.com/office/drawing/2014/main" val="290534671"/>
                    </a:ext>
                  </a:extLst>
                </a:gridCol>
                <a:gridCol w="934332">
                  <a:extLst>
                    <a:ext uri="{9D8B030D-6E8A-4147-A177-3AD203B41FA5}">
                      <a16:colId xmlns:a16="http://schemas.microsoft.com/office/drawing/2014/main" val="1324946461"/>
                    </a:ext>
                  </a:extLst>
                </a:gridCol>
                <a:gridCol w="805350">
                  <a:extLst>
                    <a:ext uri="{9D8B030D-6E8A-4147-A177-3AD203B41FA5}">
                      <a16:colId xmlns:a16="http://schemas.microsoft.com/office/drawing/2014/main" val="1279880136"/>
                    </a:ext>
                  </a:extLst>
                </a:gridCol>
                <a:gridCol w="755016">
                  <a:extLst>
                    <a:ext uri="{9D8B030D-6E8A-4147-A177-3AD203B41FA5}">
                      <a16:colId xmlns:a16="http://schemas.microsoft.com/office/drawing/2014/main" val="1542364011"/>
                    </a:ext>
                  </a:extLst>
                </a:gridCol>
                <a:gridCol w="755016">
                  <a:extLst>
                    <a:ext uri="{9D8B030D-6E8A-4147-A177-3AD203B41FA5}">
                      <a16:colId xmlns:a16="http://schemas.microsoft.com/office/drawing/2014/main" val="3414420289"/>
                    </a:ext>
                  </a:extLst>
                </a:gridCol>
              </a:tblGrid>
              <a:tr h="1850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428997"/>
                  </a:ext>
                </a:extLst>
              </a:tr>
              <a:tr h="44412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712709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30.761.836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43.174.904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12.413.068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16.508.525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886732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39.567.821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50.368.537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10.800.716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12.236.420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717212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72.690.260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75.674.307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2.984.047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26.671.728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09137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59.742.273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59.654.917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-87.356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8.909.850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672029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57.441.874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66.674.269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9.232.395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13.815.701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10086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71.323.535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72.406.251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1.082.716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14.980.858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740881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115.185.965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119.094.963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3.908.998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36.613.815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739803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61.245.606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62.503.220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1.257.614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13.252.856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270379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74.740.499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81.206.752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6.466.253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27.798.674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040085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113.160.159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117.867.167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4.707.008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26.962.644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09236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402416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108.263.500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115.057.453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6.793.953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22.932.606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154383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44.174.846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47.280.822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3.105.976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9.979.862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095569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72.654.469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86.169.205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13.514.736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23.969.424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313822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49.847.891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59.008.021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9.160.130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13.861.729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02112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53.468.385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69.895.870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16.427.485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23.537.166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91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220CA64-BCDF-44F9-B60F-C49D78260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039315"/>
              </p:ext>
            </p:extLst>
          </p:nvPr>
        </p:nvGraphicFramePr>
        <p:xfrm>
          <a:off x="414338" y="2007047"/>
          <a:ext cx="8210797" cy="2574082"/>
        </p:xfrm>
        <a:graphic>
          <a:graphicData uri="http://schemas.openxmlformats.org/drawingml/2006/table">
            <a:tbl>
              <a:tblPr/>
              <a:tblGrid>
                <a:gridCol w="766943">
                  <a:extLst>
                    <a:ext uri="{9D8B030D-6E8A-4147-A177-3AD203B41FA5}">
                      <a16:colId xmlns:a16="http://schemas.microsoft.com/office/drawing/2014/main" val="3599023623"/>
                    </a:ext>
                  </a:extLst>
                </a:gridCol>
                <a:gridCol w="2943706">
                  <a:extLst>
                    <a:ext uri="{9D8B030D-6E8A-4147-A177-3AD203B41FA5}">
                      <a16:colId xmlns:a16="http://schemas.microsoft.com/office/drawing/2014/main" val="137435212"/>
                    </a:ext>
                  </a:extLst>
                </a:gridCol>
                <a:gridCol w="769762">
                  <a:extLst>
                    <a:ext uri="{9D8B030D-6E8A-4147-A177-3AD203B41FA5}">
                      <a16:colId xmlns:a16="http://schemas.microsoft.com/office/drawing/2014/main" val="2238635346"/>
                    </a:ext>
                  </a:extLst>
                </a:gridCol>
                <a:gridCol w="769762">
                  <a:extLst>
                    <a:ext uri="{9D8B030D-6E8A-4147-A177-3AD203B41FA5}">
                      <a16:colId xmlns:a16="http://schemas.microsoft.com/office/drawing/2014/main" val="3044032439"/>
                    </a:ext>
                  </a:extLst>
                </a:gridCol>
                <a:gridCol w="769762">
                  <a:extLst>
                    <a:ext uri="{9D8B030D-6E8A-4147-A177-3AD203B41FA5}">
                      <a16:colId xmlns:a16="http://schemas.microsoft.com/office/drawing/2014/main" val="2640630947"/>
                    </a:ext>
                  </a:extLst>
                </a:gridCol>
                <a:gridCol w="769762">
                  <a:extLst>
                    <a:ext uri="{9D8B030D-6E8A-4147-A177-3AD203B41FA5}">
                      <a16:colId xmlns:a16="http://schemas.microsoft.com/office/drawing/2014/main" val="1120325061"/>
                    </a:ext>
                  </a:extLst>
                </a:gridCol>
                <a:gridCol w="710550">
                  <a:extLst>
                    <a:ext uri="{9D8B030D-6E8A-4147-A177-3AD203B41FA5}">
                      <a16:colId xmlns:a16="http://schemas.microsoft.com/office/drawing/2014/main" val="3624188390"/>
                    </a:ext>
                  </a:extLst>
                </a:gridCol>
                <a:gridCol w="710550">
                  <a:extLst>
                    <a:ext uri="{9D8B030D-6E8A-4147-A177-3AD203B41FA5}">
                      <a16:colId xmlns:a16="http://schemas.microsoft.com/office/drawing/2014/main" val="2886812724"/>
                    </a:ext>
                  </a:extLst>
                </a:gridCol>
              </a:tblGrid>
              <a:tr h="17630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861140"/>
                  </a:ext>
                </a:extLst>
              </a:tr>
              <a:tr h="28209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021366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3.270.614.019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3.327.284.630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56.670.611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987.408.021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18781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1.309.617.239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1.309.238.438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-378.801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466.665.225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12353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242.378.137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242.858.713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480.576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42.816.978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162089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1.418.028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3.175.518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1.757.490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3.252.513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585870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284.486.531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301.176.230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16.689.699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106.380.510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874411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7.402.397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7.402.397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2.606.840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106744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570.110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560.340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562.361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5756,0%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71346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65.600.313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76.307.512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10.707.199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15.398.804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66034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680.823.386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690.401.014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9.577.628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171.827.769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041488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-657.750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273449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638.639.605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599.714.560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-38.925.045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116.178.015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987270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28.057.615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79.456.052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51.398.437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62.376.756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562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E874C61-B325-49E4-88EA-625E82EC8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3" y="2122687"/>
            <a:ext cx="4113768" cy="252028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9BA967C-FDFE-4011-A4C3-EF6D84664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9" y="2122687"/>
            <a:ext cx="4113768" cy="252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05,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42224D5-8BDA-4778-B288-BB8EEB05B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230342"/>
              </p:ext>
            </p:extLst>
          </p:nvPr>
        </p:nvGraphicFramePr>
        <p:xfrm>
          <a:off x="528175" y="1700808"/>
          <a:ext cx="8096960" cy="4211203"/>
        </p:xfrm>
        <a:graphic>
          <a:graphicData uri="http://schemas.openxmlformats.org/drawingml/2006/table">
            <a:tbl>
              <a:tblPr/>
              <a:tblGrid>
                <a:gridCol w="367931">
                  <a:extLst>
                    <a:ext uri="{9D8B030D-6E8A-4147-A177-3AD203B41FA5}">
                      <a16:colId xmlns:a16="http://schemas.microsoft.com/office/drawing/2014/main" val="3633228348"/>
                    </a:ext>
                  </a:extLst>
                </a:gridCol>
                <a:gridCol w="367931">
                  <a:extLst>
                    <a:ext uri="{9D8B030D-6E8A-4147-A177-3AD203B41FA5}">
                      <a16:colId xmlns:a16="http://schemas.microsoft.com/office/drawing/2014/main" val="1278044643"/>
                    </a:ext>
                  </a:extLst>
                </a:gridCol>
                <a:gridCol w="3430704">
                  <a:extLst>
                    <a:ext uri="{9D8B030D-6E8A-4147-A177-3AD203B41FA5}">
                      <a16:colId xmlns:a16="http://schemas.microsoft.com/office/drawing/2014/main" val="152189145"/>
                    </a:ext>
                  </a:extLst>
                </a:gridCol>
                <a:gridCol w="686140">
                  <a:extLst>
                    <a:ext uri="{9D8B030D-6E8A-4147-A177-3AD203B41FA5}">
                      <a16:colId xmlns:a16="http://schemas.microsoft.com/office/drawing/2014/main" val="469213671"/>
                    </a:ext>
                  </a:extLst>
                </a:gridCol>
                <a:gridCol w="686140">
                  <a:extLst>
                    <a:ext uri="{9D8B030D-6E8A-4147-A177-3AD203B41FA5}">
                      <a16:colId xmlns:a16="http://schemas.microsoft.com/office/drawing/2014/main" val="2008148167"/>
                    </a:ext>
                  </a:extLst>
                </a:gridCol>
                <a:gridCol w="708515">
                  <a:extLst>
                    <a:ext uri="{9D8B030D-6E8A-4147-A177-3AD203B41FA5}">
                      <a16:colId xmlns:a16="http://schemas.microsoft.com/office/drawing/2014/main" val="1479251138"/>
                    </a:ext>
                  </a:extLst>
                </a:gridCol>
                <a:gridCol w="596645">
                  <a:extLst>
                    <a:ext uri="{9D8B030D-6E8A-4147-A177-3AD203B41FA5}">
                      <a16:colId xmlns:a16="http://schemas.microsoft.com/office/drawing/2014/main" val="3864206913"/>
                    </a:ext>
                  </a:extLst>
                </a:gridCol>
                <a:gridCol w="596645">
                  <a:extLst>
                    <a:ext uri="{9D8B030D-6E8A-4147-A177-3AD203B41FA5}">
                      <a16:colId xmlns:a16="http://schemas.microsoft.com/office/drawing/2014/main" val="2886611468"/>
                    </a:ext>
                  </a:extLst>
                </a:gridCol>
                <a:gridCol w="656309">
                  <a:extLst>
                    <a:ext uri="{9D8B030D-6E8A-4147-A177-3AD203B41FA5}">
                      <a16:colId xmlns:a16="http://schemas.microsoft.com/office/drawing/2014/main" val="3300887007"/>
                    </a:ext>
                  </a:extLst>
                </a:gridCol>
              </a:tblGrid>
              <a:tr h="1601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350905"/>
                  </a:ext>
                </a:extLst>
              </a:tr>
              <a:tr h="411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245436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Gobierno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25.877.025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55203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Nacional de Emergencia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15.248.896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168.168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4.960.962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358176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603.423.125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602.886.582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-536.543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125.272.215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133444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45.510.052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993.649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19.844.867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728833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Fortalecimiento de la Gestión Subnacional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1.069.907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395189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Desarrollo Local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198.789.617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15.827.618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47.860.790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0189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Transferencias a 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153.969.764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-16.539.112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22.210.613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145042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Convergencia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34.286.038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898319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Inteligencia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2.112.152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30969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36.831.736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38.349.285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1.517.549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13.422.044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862011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34.309.245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12.262.409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114033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Centros Regionales de Atención y Orientación a Víctimas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4.040.040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1.159.635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03197"/>
                  </a:ext>
                </a:extLst>
              </a:tr>
              <a:tr h="276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para Prevención y Rehabilitación Consumo de Drogas y Alcohol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20.548.435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289272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81.690.798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97.718.688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16.027.890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67.168.302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33132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47.001.088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16.027.890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39.008.771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8861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Conectividad del Estado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1.002.161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84819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Social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43.896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758804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Bomberos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27.113.474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81916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1.088.881.107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361.940.019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147408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32.083.851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11.013.561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696299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de Investigaciones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99.177.156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288185"/>
                  </a:ext>
                </a:extLst>
              </a:tr>
              <a:tr h="160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al 75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1.092.442.944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1.196.269.376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103.826.432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314.973.136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978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GOBIERNO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FD92328-E679-4694-9393-F4A52AF24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437642"/>
              </p:ext>
            </p:extLst>
          </p:nvPr>
        </p:nvGraphicFramePr>
        <p:xfrm>
          <a:off x="414336" y="1916833"/>
          <a:ext cx="8210801" cy="3940163"/>
        </p:xfrm>
        <a:graphic>
          <a:graphicData uri="http://schemas.openxmlformats.org/drawingml/2006/table">
            <a:tbl>
              <a:tblPr/>
              <a:tblGrid>
                <a:gridCol w="250191">
                  <a:extLst>
                    <a:ext uri="{9D8B030D-6E8A-4147-A177-3AD203B41FA5}">
                      <a16:colId xmlns:a16="http://schemas.microsoft.com/office/drawing/2014/main" val="1104152476"/>
                    </a:ext>
                  </a:extLst>
                </a:gridCol>
                <a:gridCol w="250191">
                  <a:extLst>
                    <a:ext uri="{9D8B030D-6E8A-4147-A177-3AD203B41FA5}">
                      <a16:colId xmlns:a16="http://schemas.microsoft.com/office/drawing/2014/main" val="3785349135"/>
                    </a:ext>
                  </a:extLst>
                </a:gridCol>
                <a:gridCol w="250191">
                  <a:extLst>
                    <a:ext uri="{9D8B030D-6E8A-4147-A177-3AD203B41FA5}">
                      <a16:colId xmlns:a16="http://schemas.microsoft.com/office/drawing/2014/main" val="2240317675"/>
                    </a:ext>
                  </a:extLst>
                </a:gridCol>
                <a:gridCol w="2968170">
                  <a:extLst>
                    <a:ext uri="{9D8B030D-6E8A-4147-A177-3AD203B41FA5}">
                      <a16:colId xmlns:a16="http://schemas.microsoft.com/office/drawing/2014/main" val="249270776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3831974165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3393755695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3356885832"/>
                    </a:ext>
                  </a:extLst>
                </a:gridCol>
                <a:gridCol w="682338">
                  <a:extLst>
                    <a:ext uri="{9D8B030D-6E8A-4147-A177-3AD203B41FA5}">
                      <a16:colId xmlns:a16="http://schemas.microsoft.com/office/drawing/2014/main" val="3309000907"/>
                    </a:ext>
                  </a:extLst>
                </a:gridCol>
                <a:gridCol w="784689">
                  <a:extLst>
                    <a:ext uri="{9D8B030D-6E8A-4147-A177-3AD203B41FA5}">
                      <a16:colId xmlns:a16="http://schemas.microsoft.com/office/drawing/2014/main" val="700350252"/>
                    </a:ext>
                  </a:extLst>
                </a:gridCol>
                <a:gridCol w="739199">
                  <a:extLst>
                    <a:ext uri="{9D8B030D-6E8A-4147-A177-3AD203B41FA5}">
                      <a16:colId xmlns:a16="http://schemas.microsoft.com/office/drawing/2014/main" val="2979587962"/>
                    </a:ext>
                  </a:extLst>
                </a:gridCol>
              </a:tblGrid>
              <a:tr h="1611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429606"/>
                  </a:ext>
                </a:extLst>
              </a:tr>
              <a:tr h="2778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303592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25.877.025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651625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32.806.012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32.806.012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10.654.260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710433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6.576.256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6.576.256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1.545.480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783788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618.981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6189810,0%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6189810,0%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342970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435629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618.981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416242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2.837.700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818857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745990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Nacional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895633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2.837.700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941970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de Régimen  Interior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76514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Complejos Fronterizos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2.191.126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476603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a Migrantes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158.137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226776"/>
                  </a:ext>
                </a:extLst>
              </a:tr>
              <a:tr h="273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Coordinación, Orden Público y Gestión Territorial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368.788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115094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Barrios Transitorios de Emergencias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119.649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384460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383.110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383.110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765256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146.008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146.008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010145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455747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24.745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24.745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468995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135.859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135.859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954914"/>
                  </a:ext>
                </a:extLst>
              </a:tr>
              <a:tr h="161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49.267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49.267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68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GOBIERNO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ABC67F1-E4B8-4F76-9F26-BF6744847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226727"/>
              </p:ext>
            </p:extLst>
          </p:nvPr>
        </p:nvGraphicFramePr>
        <p:xfrm>
          <a:off x="414336" y="1916832"/>
          <a:ext cx="8210801" cy="2084874"/>
        </p:xfrm>
        <a:graphic>
          <a:graphicData uri="http://schemas.openxmlformats.org/drawingml/2006/table">
            <a:tbl>
              <a:tblPr/>
              <a:tblGrid>
                <a:gridCol w="250191">
                  <a:extLst>
                    <a:ext uri="{9D8B030D-6E8A-4147-A177-3AD203B41FA5}">
                      <a16:colId xmlns:a16="http://schemas.microsoft.com/office/drawing/2014/main" val="4083360290"/>
                    </a:ext>
                  </a:extLst>
                </a:gridCol>
                <a:gridCol w="250191">
                  <a:extLst>
                    <a:ext uri="{9D8B030D-6E8A-4147-A177-3AD203B41FA5}">
                      <a16:colId xmlns:a16="http://schemas.microsoft.com/office/drawing/2014/main" val="3308171966"/>
                    </a:ext>
                  </a:extLst>
                </a:gridCol>
                <a:gridCol w="250191">
                  <a:extLst>
                    <a:ext uri="{9D8B030D-6E8A-4147-A177-3AD203B41FA5}">
                      <a16:colId xmlns:a16="http://schemas.microsoft.com/office/drawing/2014/main" val="4127280071"/>
                    </a:ext>
                  </a:extLst>
                </a:gridCol>
                <a:gridCol w="2968170">
                  <a:extLst>
                    <a:ext uri="{9D8B030D-6E8A-4147-A177-3AD203B41FA5}">
                      <a16:colId xmlns:a16="http://schemas.microsoft.com/office/drawing/2014/main" val="3485098581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2010130097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3256490435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2821983425"/>
                    </a:ext>
                  </a:extLst>
                </a:gridCol>
                <a:gridCol w="682338">
                  <a:extLst>
                    <a:ext uri="{9D8B030D-6E8A-4147-A177-3AD203B41FA5}">
                      <a16:colId xmlns:a16="http://schemas.microsoft.com/office/drawing/2014/main" val="2283266582"/>
                    </a:ext>
                  </a:extLst>
                </a:gridCol>
                <a:gridCol w="784689">
                  <a:extLst>
                    <a:ext uri="{9D8B030D-6E8A-4147-A177-3AD203B41FA5}">
                      <a16:colId xmlns:a16="http://schemas.microsoft.com/office/drawing/2014/main" val="2054695108"/>
                    </a:ext>
                  </a:extLst>
                </a:gridCol>
                <a:gridCol w="739199">
                  <a:extLst>
                    <a:ext uri="{9D8B030D-6E8A-4147-A177-3AD203B41FA5}">
                      <a16:colId xmlns:a16="http://schemas.microsoft.com/office/drawing/2014/main" val="4095881783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175751"/>
                  </a:ext>
                </a:extLst>
              </a:tr>
              <a:tr h="2785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03906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275.265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4089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275.265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76792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9931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1876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7.336.487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84294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7.336.487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19434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 a Concesiones de Complejos Fronterizos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5.018.088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11153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2.318.399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86522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2.594.152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31146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2.594.152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941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04,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OFICINA NACIONAL DE EMERGENCIA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9991BB3-BB1E-452E-BBEA-D1280C1DC5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423203"/>
              </p:ext>
            </p:extLst>
          </p:nvPr>
        </p:nvGraphicFramePr>
        <p:xfrm>
          <a:off x="414336" y="1868116"/>
          <a:ext cx="8210798" cy="3812984"/>
        </p:xfrm>
        <a:graphic>
          <a:graphicData uri="http://schemas.openxmlformats.org/drawingml/2006/table">
            <a:tbl>
              <a:tblPr/>
              <a:tblGrid>
                <a:gridCol w="316670">
                  <a:extLst>
                    <a:ext uri="{9D8B030D-6E8A-4147-A177-3AD203B41FA5}">
                      <a16:colId xmlns:a16="http://schemas.microsoft.com/office/drawing/2014/main" val="1214509601"/>
                    </a:ext>
                  </a:extLst>
                </a:gridCol>
                <a:gridCol w="316670">
                  <a:extLst>
                    <a:ext uri="{9D8B030D-6E8A-4147-A177-3AD203B41FA5}">
                      <a16:colId xmlns:a16="http://schemas.microsoft.com/office/drawing/2014/main" val="2218566083"/>
                    </a:ext>
                  </a:extLst>
                </a:gridCol>
                <a:gridCol w="316670">
                  <a:extLst>
                    <a:ext uri="{9D8B030D-6E8A-4147-A177-3AD203B41FA5}">
                      <a16:colId xmlns:a16="http://schemas.microsoft.com/office/drawing/2014/main" val="1752314037"/>
                    </a:ext>
                  </a:extLst>
                </a:gridCol>
                <a:gridCol w="2951816">
                  <a:extLst>
                    <a:ext uri="{9D8B030D-6E8A-4147-A177-3AD203B41FA5}">
                      <a16:colId xmlns:a16="http://schemas.microsoft.com/office/drawing/2014/main" val="3177895915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3973819244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2370411696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476394733"/>
                    </a:ext>
                  </a:extLst>
                </a:gridCol>
                <a:gridCol w="678578">
                  <a:extLst>
                    <a:ext uri="{9D8B030D-6E8A-4147-A177-3AD203B41FA5}">
                      <a16:colId xmlns:a16="http://schemas.microsoft.com/office/drawing/2014/main" val="2819234215"/>
                    </a:ext>
                  </a:extLst>
                </a:gridCol>
                <a:gridCol w="678578">
                  <a:extLst>
                    <a:ext uri="{9D8B030D-6E8A-4147-A177-3AD203B41FA5}">
                      <a16:colId xmlns:a16="http://schemas.microsoft.com/office/drawing/2014/main" val="1462258170"/>
                    </a:ext>
                  </a:extLst>
                </a:gridCol>
                <a:gridCol w="678578">
                  <a:extLst>
                    <a:ext uri="{9D8B030D-6E8A-4147-A177-3AD203B41FA5}">
                      <a16:colId xmlns:a16="http://schemas.microsoft.com/office/drawing/2014/main" val="712436082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561186"/>
                  </a:ext>
                </a:extLst>
              </a:tr>
              <a:tr h="554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60863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15.248.896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168.168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4.960.962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54800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6.820.304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6.778.355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-41.949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2.419.070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67629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4.202.307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4.202.307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782.206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28723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117.830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20983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117.830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19797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3.629.688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3.629.688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1.546.118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8836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26.896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54057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26.896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20557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42813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Respaldo de Telecomunicaciones - Ejército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19556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1.519.222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3343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Protección Civil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03427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- Red Sismológica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20393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95.738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41106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67.937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81577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8109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177.383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226.604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49.221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68756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21.001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80141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107.757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-49.221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85.365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634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</TotalTime>
  <Words>8333</Words>
  <Application>Microsoft Office PowerPoint</Application>
  <PresentationFormat>Presentación en pantalla (4:3)</PresentationFormat>
  <Paragraphs>4720</Paragraphs>
  <Slides>33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1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abril de 2018 Partida 05: MINISTERIO DEL INTERIOR Y SEGURIDAD PÚBLICA</vt:lpstr>
      <vt:lpstr>Ejecución Presupuestaria de Gastos Ministerio del Interior y Seguridad Pública acumulada al mes de abril de 2018 </vt:lpstr>
      <vt:lpstr>Ejecución Presupuestaria de Gastos Ministerio del Interior y Seguridad Pública acumulada al mes de abril de 2018 </vt:lpstr>
      <vt:lpstr>Ejecución Presupuestaria de Gastos  MINISTERIO DEL INTERIOR Y SEGURIDAD PÚBLICA acumulada al mes de abril de 2018 </vt:lpstr>
      <vt:lpstr>Ejecución Presupuestaria de Gastos  MINISTERIO DEL INTERIOR Y SEGURIDAD PÚBLICA acumulada al mes de abril de 2018 </vt:lpstr>
      <vt:lpstr>Ejecución Presupuestaria de Gastos Partida 05, Resumen por Capítulos acumulada al mes de abril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180</cp:revision>
  <cp:lastPrinted>2017-06-20T21:34:02Z</cp:lastPrinted>
  <dcterms:created xsi:type="dcterms:W3CDTF">2016-06-23T13:38:47Z</dcterms:created>
  <dcterms:modified xsi:type="dcterms:W3CDTF">2018-08-01T20:40:37Z</dcterms:modified>
</cp:coreProperties>
</file>