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Adm.'!$Y$32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3333333333333333E-2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Adm.'!$Z$31:$AH$31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Adm.'!$Z$32:$AH$32</c:f>
              <c:numCache>
                <c:formatCode>0.0%</c:formatCode>
                <c:ptCount val="9"/>
                <c:pt idx="0">
                  <c:v>9.5475404293442631E-2</c:v>
                </c:pt>
                <c:pt idx="1">
                  <c:v>6.5899168960354984E-2</c:v>
                </c:pt>
                <c:pt idx="2">
                  <c:v>8.1531030835434115E-2</c:v>
                </c:pt>
                <c:pt idx="3">
                  <c:v>0.12256998333693025</c:v>
                </c:pt>
                <c:pt idx="4">
                  <c:v>7.2707203091704795E-2</c:v>
                </c:pt>
                <c:pt idx="5">
                  <c:v>0.11284843240615068</c:v>
                </c:pt>
                <c:pt idx="6">
                  <c:v>6.9138380919469375E-2</c:v>
                </c:pt>
                <c:pt idx="7">
                  <c:v>8.8023021202567026E-2</c:v>
                </c:pt>
                <c:pt idx="8">
                  <c:v>0.12751006373090337</c:v>
                </c:pt>
              </c:numCache>
            </c:numRef>
          </c:val>
        </c:ser>
        <c:ser>
          <c:idx val="1"/>
          <c:order val="1"/>
          <c:tx>
            <c:strRef>
              <c:f>'Sec. y Adm.'!$Y$33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88888888888888E-2"/>
                  <c:y val="-1.777777777777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Adm.'!$Z$31:$AH$31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Adm.'!$Z$33:$AH$33</c:f>
              <c:numCache>
                <c:formatCode>0.0%</c:formatCode>
                <c:ptCount val="9"/>
                <c:pt idx="0">
                  <c:v>8.9476123568950225E-2</c:v>
                </c:pt>
                <c:pt idx="1">
                  <c:v>6.5707699884118176E-2</c:v>
                </c:pt>
                <c:pt idx="2">
                  <c:v>8.8794923058209005E-2</c:v>
                </c:pt>
                <c:pt idx="3">
                  <c:v>9.8165361160999665E-2</c:v>
                </c:pt>
                <c:pt idx="4">
                  <c:v>7.4415448730846517E-2</c:v>
                </c:pt>
                <c:pt idx="5">
                  <c:v>0.11269595836604338</c:v>
                </c:pt>
                <c:pt idx="6">
                  <c:v>7.4735427038661553E-2</c:v>
                </c:pt>
                <c:pt idx="7">
                  <c:v>8.8067096043985035E-2</c:v>
                </c:pt>
                <c:pt idx="8">
                  <c:v>0.11683825802836531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92128"/>
        <c:axId val="99414400"/>
      </c:barChart>
      <c:catAx>
        <c:axId val="99392128"/>
        <c:scaling>
          <c:orientation val="minMax"/>
        </c:scaling>
        <c:delete val="0"/>
        <c:axPos val="b"/>
        <c:majorTickMark val="out"/>
        <c:minorTickMark val="none"/>
        <c:tickLblPos val="nextTo"/>
        <c:crossAx val="99414400"/>
        <c:crosses val="autoZero"/>
        <c:auto val="1"/>
        <c:lblAlgn val="ctr"/>
        <c:lblOffset val="100"/>
        <c:noMultiLvlLbl val="0"/>
      </c:catAx>
      <c:valAx>
        <c:axId val="994144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93921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4273600174978127"/>
          <c:y val="8.444444444444444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9.3788976377952762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Adm.'!$AL$32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809E-3"/>
                  <c:y val="-7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555555555552E-2"/>
                  <c:y val="-5.7777777777777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4444444444444442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33E-2"/>
                  <c:y val="-6.22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111111111111108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Adm.'!$AM$31:$AU$31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Adm.'!$AM$32:$AU$32</c:f>
              <c:numCache>
                <c:formatCode>0.0%</c:formatCode>
                <c:ptCount val="9"/>
                <c:pt idx="0">
                  <c:v>9.5475404293442631E-2</c:v>
                </c:pt>
                <c:pt idx="1">
                  <c:v>0.16137457325379762</c:v>
                </c:pt>
                <c:pt idx="2">
                  <c:v>0.24290560408923173</c:v>
                </c:pt>
                <c:pt idx="3">
                  <c:v>0.36547558742616199</c:v>
                </c:pt>
                <c:pt idx="4">
                  <c:v>0.43818279051786679</c:v>
                </c:pt>
                <c:pt idx="5">
                  <c:v>0.55103122292401741</c:v>
                </c:pt>
                <c:pt idx="6">
                  <c:v>0.62016960384348685</c:v>
                </c:pt>
                <c:pt idx="7">
                  <c:v>0.70819262504605385</c:v>
                </c:pt>
                <c:pt idx="8">
                  <c:v>0.83570268877695719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Adm.'!$AL$33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3888670166229222E-2"/>
                  <c:y val="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798E-3"/>
                  <c:y val="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Adm.'!$AM$31:$AU$31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Adm.'!$AM$33:$AU$33</c:f>
              <c:numCache>
                <c:formatCode>0.0%</c:formatCode>
                <c:ptCount val="9"/>
                <c:pt idx="0">
                  <c:v>8.9476123568950225E-2</c:v>
                </c:pt>
                <c:pt idx="1">
                  <c:v>0.15518382345306841</c:v>
                </c:pt>
                <c:pt idx="2">
                  <c:v>0.24397874651127741</c:v>
                </c:pt>
                <c:pt idx="3">
                  <c:v>0.3421441076722771</c:v>
                </c:pt>
                <c:pt idx="4">
                  <c:v>0.41655955640312359</c:v>
                </c:pt>
                <c:pt idx="5">
                  <c:v>0.52925551476916699</c:v>
                </c:pt>
                <c:pt idx="6">
                  <c:v>0.60399094180782853</c:v>
                </c:pt>
                <c:pt idx="7">
                  <c:v>0.69205803785181352</c:v>
                </c:pt>
                <c:pt idx="8">
                  <c:v>0.80889629588017886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93312"/>
        <c:axId val="33563008"/>
      </c:lineChart>
      <c:catAx>
        <c:axId val="4893312"/>
        <c:scaling>
          <c:orientation val="minMax"/>
        </c:scaling>
        <c:delete val="0"/>
        <c:axPos val="b"/>
        <c:majorTickMark val="out"/>
        <c:minorTickMark val="none"/>
        <c:tickLblPos val="nextTo"/>
        <c:crossAx val="33563008"/>
        <c:crosses val="autoZero"/>
        <c:auto val="1"/>
        <c:lblAlgn val="ctr"/>
        <c:lblOffset val="100"/>
        <c:noMultiLvlLbl val="0"/>
      </c:catAx>
      <c:valAx>
        <c:axId val="3356300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8933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3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4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Septiembre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Septiembre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la Partida en el </a:t>
            </a:r>
            <a:r>
              <a:rPr lang="es-CL" sz="1600" dirty="0"/>
              <a:t>mes de </a:t>
            </a:r>
            <a:r>
              <a:rPr lang="es-CL" sz="1600" dirty="0" smtClean="0"/>
              <a:t>Septiembre fue de $8.552 millones, equivalente a un 11,7%, inferior al 12,8% ejecutado en igual fecha del año anterior. 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$59.210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80,9% de ejecución respecto de la ley inicial. </a:t>
            </a:r>
            <a:r>
              <a:rPr lang="es-CL" sz="1600" dirty="0" smtClean="0"/>
              <a:t>EL comportamiento de los gastos de la Partida se muestran en línea con los de igual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/>
              <a:t>Subtítulo </a:t>
            </a:r>
            <a:r>
              <a:rPr lang="es-CL" sz="1600" dirty="0" smtClean="0"/>
              <a:t>21 </a:t>
            </a:r>
            <a:r>
              <a:rPr lang="es-CL" sz="1600" dirty="0"/>
              <a:t>Gasto </a:t>
            </a:r>
            <a:r>
              <a:rPr lang="es-CL" sz="1600" dirty="0" smtClean="0"/>
              <a:t>en Personal representa el 65% de los recursos de Contraloría General de la República</a:t>
            </a:r>
            <a:r>
              <a:rPr lang="es-CL" sz="1600" b="1" dirty="0" smtClean="0"/>
              <a:t>, y registra una ejecución de 86,4%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$2.880 millones y presenta un avance de </a:t>
            </a:r>
            <a:r>
              <a:rPr lang="es-CL" sz="1600" b="1" dirty="0" smtClean="0"/>
              <a:t>2,7%</a:t>
            </a:r>
            <a:r>
              <a:rPr lang="es-CL" sz="1600" dirty="0" smtClean="0"/>
              <a:t>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</a:t>
            </a:r>
            <a:r>
              <a:rPr lang="es-MX" sz="1600" dirty="0" smtClean="0"/>
              <a:t>58,5% </a:t>
            </a:r>
            <a:r>
              <a:rPr lang="es-MX" sz="1600" dirty="0" smtClean="0"/>
              <a:t>de ejecución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Vía decretos de modificación presupuestaria del Ministerio de Hacienda, </a:t>
            </a:r>
            <a:r>
              <a:rPr lang="es-MX" sz="1600" b="1" dirty="0" smtClean="0"/>
              <a:t>el presupuesto inicial se suplementó en $12.698 millones </a:t>
            </a:r>
            <a:r>
              <a:rPr lang="es-MX" sz="1600" dirty="0" smtClean="0"/>
              <a:t>destinados a: $1.954 millones para deuda flotante proveniente de operaciones del año anterior, $874 millones para Edificios, $75 millones para Mobiliario,  $275 millones para Bienes y Servicios de Consumo, $77 millones para proyectos de inversión, y $9.441 millones para gasto en Personal.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780294"/>
              </p:ext>
            </p:extLst>
          </p:nvPr>
        </p:nvGraphicFramePr>
        <p:xfrm>
          <a:off x="457200" y="1844823"/>
          <a:ext cx="4186808" cy="38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152"/>
              </p:ext>
            </p:extLst>
          </p:nvPr>
        </p:nvGraphicFramePr>
        <p:xfrm>
          <a:off x="4644008" y="1844824"/>
          <a:ext cx="421196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128059"/>
              </p:ext>
            </p:extLst>
          </p:nvPr>
        </p:nvGraphicFramePr>
        <p:xfrm>
          <a:off x="557213" y="2414588"/>
          <a:ext cx="80295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Hoja de cálculo" r:id="rId4" imgW="8029702" imgH="2028780" progId="Excel.Sheet.12">
                  <p:embed/>
                </p:oleObj>
              </mc:Choice>
              <mc:Fallback>
                <p:oleObj name="Hoja de cálculo" r:id="rId4" imgW="8029702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7213" y="2414588"/>
                        <a:ext cx="8029575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5346" y="638132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025894"/>
              </p:ext>
            </p:extLst>
          </p:nvPr>
        </p:nvGraphicFramePr>
        <p:xfrm>
          <a:off x="652585" y="1514030"/>
          <a:ext cx="77343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Hoja de cálculo" r:id="rId4" imgW="7734176" imgH="4800600" progId="Excel.Sheet.12">
                  <p:embed/>
                </p:oleObj>
              </mc:Choice>
              <mc:Fallback>
                <p:oleObj name="Hoja de cálculo" r:id="rId4" imgW="7734176" imgH="4800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585" y="1514030"/>
                        <a:ext cx="7734300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399</Words>
  <Application>Microsoft Office PowerPoint</Application>
  <PresentationFormat>Presentación en pantalla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</vt:lpstr>
      <vt:lpstr>EJECUCIÓN PRESUPUESTARIA DE GASTOS ACUMULADA al mes de Septiembre de 2017 Partida 04: CONTRALORÍA GENERAL DE LA REPÚBLICA</vt:lpstr>
      <vt:lpstr>Ejecución Presupuestaria de Gastos Acumulada al mes de Septiembre de 2017  Contraloría General de la República</vt:lpstr>
      <vt:lpstr>Ejecución Presupuestaria de Gastos Acumulada al mes de Septiembre de 2017  Contraloría General de la República</vt:lpstr>
      <vt:lpstr>Ejecución Presupuestaria de Gastos Acumulada al mes de Septiembre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154</cp:revision>
  <cp:lastPrinted>2016-10-11T11:56:42Z</cp:lastPrinted>
  <dcterms:created xsi:type="dcterms:W3CDTF">2016-06-23T13:38:47Z</dcterms:created>
  <dcterms:modified xsi:type="dcterms:W3CDTF">2017-12-05T22:10:05Z</dcterms:modified>
</cp:coreProperties>
</file>