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Adm.'!$Z$26:$AI$26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Adm.'!$Z$27:$AI$27</c:f>
              <c:numCache>
                <c:formatCode>0.0%</c:formatCode>
                <c:ptCount val="10"/>
                <c:pt idx="0">
                  <c:v>0.14692679784883927</c:v>
                </c:pt>
                <c:pt idx="1">
                  <c:v>6.5233582751077351E-2</c:v>
                </c:pt>
                <c:pt idx="2">
                  <c:v>9.1324861674936905E-2</c:v>
                </c:pt>
                <c:pt idx="3">
                  <c:v>6.1857180247493343E-2</c:v>
                </c:pt>
                <c:pt idx="4">
                  <c:v>7.6889347489145637E-2</c:v>
                </c:pt>
                <c:pt idx="5">
                  <c:v>8.7184480450309076E-2</c:v>
                </c:pt>
                <c:pt idx="6">
                  <c:v>7.5415190606928473E-2</c:v>
                </c:pt>
                <c:pt idx="7">
                  <c:v>7.2292603957868615E-2</c:v>
                </c:pt>
                <c:pt idx="8">
                  <c:v>9.1291256520423206E-2</c:v>
                </c:pt>
                <c:pt idx="9">
                  <c:v>6.8641920922332247E-2</c:v>
                </c:pt>
              </c:numCache>
            </c:numRef>
          </c:val>
        </c:ser>
        <c:ser>
          <c:idx val="1"/>
          <c:order val="1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Adm.'!$Z$26:$AI$26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Adm.'!$Z$28:$AI$28</c:f>
              <c:numCache>
                <c:formatCode>0.0%</c:formatCode>
                <c:ptCount val="10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  <c:pt idx="9">
                  <c:v>7.9041307431372609E-2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50464"/>
        <c:axId val="141160448"/>
      </c:barChart>
      <c:catAx>
        <c:axId val="14115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1160448"/>
        <c:crosses val="autoZero"/>
        <c:auto val="1"/>
        <c:lblAlgn val="ctr"/>
        <c:lblOffset val="100"/>
        <c:noMultiLvlLbl val="0"/>
      </c:catAx>
      <c:valAx>
        <c:axId val="1411604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1150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Adm.'!$AL$27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Adm.'!$AM$26:$AV$26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Adm.'!$AM$27:$AV$27</c:f>
              <c:numCache>
                <c:formatCode>0.0%</c:formatCode>
                <c:ptCount val="10"/>
                <c:pt idx="0">
                  <c:v>0.14692679784883927</c:v>
                </c:pt>
                <c:pt idx="1">
                  <c:v>0.21216038059991663</c:v>
                </c:pt>
                <c:pt idx="2">
                  <c:v>0.30348524227485352</c:v>
                </c:pt>
                <c:pt idx="3">
                  <c:v>0.36534242252234689</c:v>
                </c:pt>
                <c:pt idx="4">
                  <c:v>0.44223177001149255</c:v>
                </c:pt>
                <c:pt idx="5">
                  <c:v>0.52941625046180163</c:v>
                </c:pt>
                <c:pt idx="6">
                  <c:v>0.6048314410687301</c:v>
                </c:pt>
                <c:pt idx="7">
                  <c:v>0.67712404502659873</c:v>
                </c:pt>
                <c:pt idx="8">
                  <c:v>0.76841530154702187</c:v>
                </c:pt>
                <c:pt idx="9">
                  <c:v>0.8370572224693541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Adm.'!$AM$26:$AV$26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Adm.'!$AM$28:$AV$28</c:f>
              <c:numCache>
                <c:formatCode>0.0%</c:formatCode>
                <c:ptCount val="10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  <c:pt idx="9">
                  <c:v>0.84308805422425326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16864"/>
        <c:axId val="139247616"/>
      </c:lineChart>
      <c:catAx>
        <c:axId val="97716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9247616"/>
        <c:crosses val="autoZero"/>
        <c:auto val="1"/>
        <c:lblAlgn val="ctr"/>
        <c:lblOffset val="100"/>
        <c:noMultiLvlLbl val="0"/>
      </c:catAx>
      <c:valAx>
        <c:axId val="139247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7716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Octubre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octu</a:t>
            </a:r>
            <a:r>
              <a:rPr lang="es-CL" sz="1600" dirty="0" smtClean="0"/>
              <a:t>bre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1.510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7,9%, superior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 la ejecución del mismo mes del año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anterior (6,9%).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16.109 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84,3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 que contempla un aumento de $1.571 millones. Este mayor presupuesto se destinó a: incremento de $976 millones en Deuda Flotante producto de operaciones del año anterior, $348 millones en gastos en Personal, y se agregó el ítem Vehículos con $102 millones, $114 millones en Prestaciones de Seguridad Social, $8 millones para poyo Actividades Presidenciales y $21 millones en Máquinas y Equipos.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</a:t>
            </a:r>
            <a:r>
              <a:rPr lang="es-CL" sz="1600" b="1" dirty="0" smtClean="0"/>
              <a:t>3.442 </a:t>
            </a:r>
            <a:r>
              <a:rPr lang="es-CL" sz="1600" b="1" dirty="0" smtClean="0"/>
              <a:t>millones, equivalente a un </a:t>
            </a:r>
            <a:r>
              <a:rPr lang="es-CL" sz="1600" b="1" dirty="0" smtClean="0"/>
              <a:t>81,7%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192946"/>
              </p:ext>
            </p:extLst>
          </p:nvPr>
        </p:nvGraphicFramePr>
        <p:xfrm>
          <a:off x="536193" y="1988840"/>
          <a:ext cx="397078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011461"/>
              </p:ext>
            </p:extLst>
          </p:nvPr>
        </p:nvGraphicFramePr>
        <p:xfrm>
          <a:off x="4519735" y="1988840"/>
          <a:ext cx="43204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071810"/>
              </p:ext>
            </p:extLst>
          </p:nvPr>
        </p:nvGraphicFramePr>
        <p:xfrm>
          <a:off x="557213" y="2414588"/>
          <a:ext cx="80295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Hoja de cálculo" r:id="rId3" imgW="8029702" imgH="2028780" progId="Excel.Sheet.12">
                  <p:embed/>
                </p:oleObj>
              </mc:Choice>
              <mc:Fallback>
                <p:oleObj name="Hoja de cálculo" r:id="rId3" imgW="802970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213" y="2414588"/>
                        <a:ext cx="80295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077022"/>
              </p:ext>
            </p:extLst>
          </p:nvPr>
        </p:nvGraphicFramePr>
        <p:xfrm>
          <a:off x="704850" y="1504950"/>
          <a:ext cx="77343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Hoja de cálculo" r:id="rId3" imgW="7734176" imgH="3848040" progId="Excel.Sheet.12">
                  <p:embed/>
                </p:oleObj>
              </mc:Choice>
              <mc:Fallback>
                <p:oleObj name="Hoja de cálculo" r:id="rId3" imgW="7734176" imgH="3848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1504950"/>
                        <a:ext cx="77343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298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Octubre de 2017 Partida 01: PRESIDENCIA DE LA REPÚBLICA</vt:lpstr>
      <vt:lpstr>Ejecución Presupuestaria de Gastos Acumulada al mes de Octubre de 2017  Presidencia de la República</vt:lpstr>
      <vt:lpstr>Presentación de PowerPoint</vt:lpstr>
      <vt:lpstr>Ejecución Presupuestaria de Gastos Acumulada al mes de Octubre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154</cp:revision>
  <cp:lastPrinted>2017-05-05T14:22:30Z</cp:lastPrinted>
  <dcterms:created xsi:type="dcterms:W3CDTF">2016-06-23T13:38:47Z</dcterms:created>
  <dcterms:modified xsi:type="dcterms:W3CDTF">2017-12-05T21:25:05Z</dcterms:modified>
</cp:coreProperties>
</file>