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48" r:id="rId2"/>
    <p:sldMasterId id="2147483672" r:id="rId3"/>
    <p:sldMasterId id="2147483684" r:id="rId4"/>
    <p:sldMasterId id="2147483696" r:id="rId5"/>
    <p:sldMasterId id="2147483708" r:id="rId6"/>
    <p:sldMasterId id="2147483720" r:id="rId7"/>
  </p:sldMasterIdLst>
  <p:notesMasterIdLst>
    <p:notesMasterId r:id="rId22"/>
  </p:notesMasterIdLst>
  <p:handoutMasterIdLst>
    <p:handoutMasterId r:id="rId23"/>
  </p:handoutMasterIdLst>
  <p:sldIdLst>
    <p:sldId id="256" r:id="rId8"/>
    <p:sldId id="298" r:id="rId9"/>
    <p:sldId id="306" r:id="rId10"/>
    <p:sldId id="309" r:id="rId11"/>
    <p:sldId id="312" r:id="rId12"/>
    <p:sldId id="264" r:id="rId13"/>
    <p:sldId id="307" r:id="rId14"/>
    <p:sldId id="263" r:id="rId15"/>
    <p:sldId id="265" r:id="rId16"/>
    <p:sldId id="300" r:id="rId17"/>
    <p:sldId id="301" r:id="rId18"/>
    <p:sldId id="302" r:id="rId19"/>
    <p:sldId id="303" r:id="rId20"/>
    <p:sldId id="304" r:id="rId21"/>
  </p:sldIdLst>
  <p:sldSz cx="9144000" cy="6858000" type="screen4x3"/>
  <p:notesSz cx="7077075" cy="9363075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E91"/>
    <a:srgbClr val="173351"/>
    <a:srgbClr val="3B6285"/>
    <a:srgbClr val="2654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45" autoAdjust="0"/>
  </p:normalViewPr>
  <p:slideViewPr>
    <p:cSldViewPr>
      <p:cViewPr>
        <p:scale>
          <a:sx n="100" d="100"/>
          <a:sy n="100" d="100"/>
        </p:scale>
        <p:origin x="-1020" y="6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850" y="-90"/>
      </p:cViewPr>
      <p:guideLst>
        <p:guide orient="horz" pos="2949"/>
        <p:guide pos="222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08709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r">
              <a:defRPr sz="1200"/>
            </a:lvl1pPr>
          </a:lstStyle>
          <a:p>
            <a:fld id="{616FA1BA-8A8E-4023-9C91-FC56F051C6FA}" type="datetimeFigureOut">
              <a:rPr lang="es-CL" smtClean="0"/>
              <a:t>05-07-2017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4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08709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r">
              <a:defRPr sz="1200"/>
            </a:lvl1pPr>
          </a:lstStyle>
          <a:p>
            <a:fld id="{5B2478F1-BD0C-402D-A16D-7669D4371A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3971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08709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r">
              <a:defRPr sz="1200"/>
            </a:lvl1pPr>
          </a:lstStyle>
          <a:p>
            <a:fld id="{E2B5B10E-871D-42A9-AFA9-7078BA467708}" type="datetimeFigureOut">
              <a:rPr lang="es-CL" smtClean="0"/>
              <a:t>05-07-2017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701675"/>
            <a:ext cx="4679950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55" tIns="46427" rIns="92855" bIns="46427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2855" tIns="46427" rIns="92855" bIns="46427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4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08709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r">
              <a:defRPr sz="1200"/>
            </a:lvl1pPr>
          </a:lstStyle>
          <a:p>
            <a:fld id="{15CC87D2-554F-43C8-B789-DB86F48C67F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3033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8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05-07-2017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933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05-07-2017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24881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05-07-2017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664956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05-07-2017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82520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05-07-2017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0546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05-07-2017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89085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05-07-2017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888396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05-07-2017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69195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05-07-2017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209718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05-07-2017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706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05-07-2017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22748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05-07-2017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8474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05-07-2017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852958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05-07-2017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91354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05-07-2017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605268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054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9609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8079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7668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4002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4506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397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05-07-2017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253105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2485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5735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9432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4512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4294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3822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390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86697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44712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78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05-07-2017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1236808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19002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39685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72001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3709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43330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5443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65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3315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89755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881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05-07-2017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085568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3375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17943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89608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9961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10921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32003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1635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675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426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028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05-07-2017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152288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14803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36416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10981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3625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83635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51174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63307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30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289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3559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05-07-2017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939220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42030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91251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57874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42677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75289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24136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64408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224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05-07-2017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75123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05-07-2017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24499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vmlDrawing" Target="../drawings/vmlDrawing2.v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oleObject" Target="../embeddings/oleObject2.bin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vmlDrawing" Target="../drawings/vmlDrawing3.v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oleObject" Target="../embeddings/oleObject3.bin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vmlDrawing" Target="../drawings/vmlDrawing4.v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oleObject" Target="../embeddings/oleObject4.bin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vmlDrawing" Target="../drawings/vmlDrawing5.v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oleObject" Target="../embeddings/oleObject5.bin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vmlDrawing" Target="../drawings/vmlDrawing6.v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oleObject" Target="../embeddings/oleObject6.bin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vmlDrawing" Target="../drawings/vmlDrawing7.v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oleObject" Target="../embeddings/oleObject7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05-07-2017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630719" y="260648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700" b="1" kern="1200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114182832"/>
              </p:ext>
            </p:extLst>
          </p:nvPr>
        </p:nvGraphicFramePr>
        <p:xfrm>
          <a:off x="5940152" y="203419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7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152" y="203419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444208" y="231031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240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effectLst/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57919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05-07-2017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700" b="1" kern="1200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596557328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0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11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240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effectLst/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23576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4122755467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57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84413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912648158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81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89044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243561244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05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7773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4216952873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29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87973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506092687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3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87453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10.emf"/><Relationship Id="rId4" Type="http://schemas.openxmlformats.org/officeDocument/2006/relationships/oleObject" Target="../embeddings/Hoja_de_c_lculo_de_Microsoft_Excel_97-20035.xls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11.emf"/><Relationship Id="rId4" Type="http://schemas.openxmlformats.org/officeDocument/2006/relationships/oleObject" Target="../embeddings/Hoja_de_c_lculo_de_Microsoft_Excel_97-20036.xls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12.emf"/><Relationship Id="rId4" Type="http://schemas.openxmlformats.org/officeDocument/2006/relationships/oleObject" Target="../embeddings/Hoja_de_c_lculo_de_Microsoft_Excel_97-20037.xls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57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13.emf"/><Relationship Id="rId4" Type="http://schemas.openxmlformats.org/officeDocument/2006/relationships/oleObject" Target="../embeddings/Hoja_de_c_lculo_de_Microsoft_Excel_97-20038.xls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68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14.emf"/><Relationship Id="rId4" Type="http://schemas.openxmlformats.org/officeDocument/2006/relationships/oleObject" Target="../embeddings/Hoja_de_c_lculo_de_Microsoft_Excel_97-20039.xls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6.emf"/><Relationship Id="rId4" Type="http://schemas.openxmlformats.org/officeDocument/2006/relationships/oleObject" Target="../embeddings/Hoja_de_c_lculo_de_Microsoft_Excel_97-20031.xls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7.emf"/><Relationship Id="rId4" Type="http://schemas.openxmlformats.org/officeDocument/2006/relationships/oleObject" Target="../embeddings/Hoja_de_c_lculo_de_Microsoft_Excel_97-20032.xls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8.emf"/><Relationship Id="rId5" Type="http://schemas.openxmlformats.org/officeDocument/2006/relationships/oleObject" Target="../embeddings/Hoja_de_c_lculo_de_Microsoft_Excel_97-20033.xls"/><Relationship Id="rId4" Type="http://schemas.openxmlformats.org/officeDocument/2006/relationships/oleObject" Target="../embeddings/oleObject1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9.emf"/><Relationship Id="rId4" Type="http://schemas.openxmlformats.org/officeDocument/2006/relationships/oleObject" Target="../embeddings/Hoja_de_c_lculo_de_Microsoft_Excel_97-20034.xls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5536" y="2276872"/>
            <a:ext cx="8280920" cy="2016224"/>
          </a:xfrm>
          <a:solidFill>
            <a:schemeClr val="bg1"/>
          </a:solidFill>
          <a:ln>
            <a:solidFill>
              <a:schemeClr val="bg1">
                <a:lumMod val="9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/>
          </a:sp3d>
        </p:spPr>
        <p:txBody>
          <a:bodyPr/>
          <a:lstStyle/>
          <a:p>
            <a:pPr algn="ctr"/>
            <a:r>
              <a:rPr lang="es-CL" sz="2400" b="1" dirty="0" smtClean="0">
                <a:latin typeface="+mn-lt"/>
              </a:rPr>
              <a:t>EJECUCIÓN PRESUPUESTARIA DE GASTOS ACUMULADA</a:t>
            </a:r>
            <a:br>
              <a:rPr lang="es-CL" sz="2400" b="1" dirty="0" smtClean="0">
                <a:latin typeface="+mn-lt"/>
              </a:rPr>
            </a:br>
            <a:r>
              <a:rPr lang="es-CL" sz="2400" b="1" dirty="0" smtClean="0">
                <a:latin typeface="+mn-lt"/>
              </a:rPr>
              <a:t>AL MES DE MAYO DE 2017</a:t>
            </a:r>
            <a:br>
              <a:rPr lang="es-CL" sz="2400" b="1" dirty="0" smtClean="0">
                <a:latin typeface="+mn-lt"/>
              </a:rPr>
            </a:br>
            <a:r>
              <a:rPr lang="es-CL" sz="2400" b="1" dirty="0" smtClean="0">
                <a:latin typeface="+mn-lt"/>
              </a:rPr>
              <a:t>PARTIDA 06:</a:t>
            </a:r>
            <a:br>
              <a:rPr lang="es-CL" sz="2400" b="1" dirty="0" smtClean="0">
                <a:latin typeface="+mn-lt"/>
              </a:rPr>
            </a:br>
            <a:r>
              <a:rPr lang="es-CL" sz="2400" b="1" dirty="0" smtClean="0">
                <a:latin typeface="+mn-lt"/>
              </a:rPr>
              <a:t>MINISTERIO DE RELACIONES EXTERIORES</a:t>
            </a:r>
            <a:endParaRPr lang="es-CL" sz="2400" b="1" dirty="0">
              <a:latin typeface="+mn-lt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923928" y="5661248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Valparaíso, julio de 2017</a:t>
            </a:r>
            <a:endParaRPr lang="es-C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5292080" y="0"/>
            <a:ext cx="3851920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4 CuadroTexto"/>
          <p:cNvSpPr txBox="1"/>
          <p:nvPr/>
        </p:nvSpPr>
        <p:spPr>
          <a:xfrm>
            <a:off x="1844875" y="1064930"/>
            <a:ext cx="3771241" cy="3499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1200" b="1" kern="1200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12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12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12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24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6" name="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6421450"/>
              </p:ext>
            </p:extLst>
          </p:nvPr>
        </p:nvGraphicFramePr>
        <p:xfrm>
          <a:off x="410078" y="836712"/>
          <a:ext cx="1209594" cy="8933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9" name="Imagen de mapa de bits" r:id="rId3" imgW="743054" imgH="523810" progId="PBrush">
                  <p:embed/>
                </p:oleObj>
              </mc:Choice>
              <mc:Fallback>
                <p:oleObj name="Imagen de mapa de bits" r:id="rId3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078" y="836712"/>
                        <a:ext cx="1209594" cy="8933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7 Rectángulo"/>
          <p:cNvSpPr/>
          <p:nvPr/>
        </p:nvSpPr>
        <p:spPr>
          <a:xfrm>
            <a:off x="1547664" y="992922"/>
            <a:ext cx="44644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4000" b="1" kern="1200" dirty="0" smtClean="0">
                <a:solidFill>
                  <a:srgbClr val="943634"/>
                </a:solidFill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600" b="1" kern="1200" dirty="0" smtClean="0">
                <a:solidFill>
                  <a:srgbClr val="943634"/>
                </a:solidFill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400" dirty="0" smtClean="0"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0528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42329" y="6088211"/>
            <a:ext cx="8406135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410180"/>
            <a:ext cx="8210799" cy="92964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Mayo de 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06, Capítulo 02,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01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: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Dirección General de Relaciones Económicas Internacionales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55529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1658085"/>
              </p:ext>
            </p:extLst>
          </p:nvPr>
        </p:nvGraphicFramePr>
        <p:xfrm>
          <a:off x="414336" y="1877913"/>
          <a:ext cx="8201488" cy="414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27" name="Hoja de cálculo" r:id="rId4" imgW="7553257" imgH="4143375" progId="Excel.Sheet.8">
                  <p:embed/>
                </p:oleObj>
              </mc:Choice>
              <mc:Fallback>
                <p:oleObj name="Hoja de cálculo" r:id="rId4" imgW="7553257" imgH="414337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4336" y="1877913"/>
                        <a:ext cx="8201488" cy="4143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30116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42329" y="4432027"/>
            <a:ext cx="8406135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Mayo de 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06, Capítulo 02,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02: Promoción de las Exportaciones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0340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7829114"/>
              </p:ext>
            </p:extLst>
          </p:nvPr>
        </p:nvGraphicFramePr>
        <p:xfrm>
          <a:off x="414336" y="1772816"/>
          <a:ext cx="8201488" cy="2619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51" name="Hoja de cálculo" r:id="rId4" imgW="7410585" imgH="2619465" progId="Excel.Sheet.8">
                  <p:embed/>
                </p:oleObj>
              </mc:Choice>
              <mc:Fallback>
                <p:oleObj name="Hoja de cálculo" r:id="rId4" imgW="7410585" imgH="261946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4336" y="1772816"/>
                        <a:ext cx="8201488" cy="2619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33517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7" y="4360019"/>
            <a:ext cx="8406135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Mayo de 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06, Capítulo 03,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01: Dirección de Fronteras y Límites de Estado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04935" y="1359857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1298751"/>
              </p:ext>
            </p:extLst>
          </p:nvPr>
        </p:nvGraphicFramePr>
        <p:xfrm>
          <a:off x="414335" y="1700808"/>
          <a:ext cx="8210799" cy="2628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74" name="Hoja de cálculo" r:id="rId4" imgW="7886700" imgH="2628900" progId="Excel.Sheet.8">
                  <p:embed/>
                </p:oleObj>
              </mc:Choice>
              <mc:Fallback>
                <p:oleObj name="Hoja de cálculo" r:id="rId4" imgW="7886700" imgH="262890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4335" y="1700808"/>
                        <a:ext cx="8210799" cy="2628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75065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7" y="5296123"/>
            <a:ext cx="8406135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Mayo de 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06, Capítulo 04,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01: Instituto Antártico Chileno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45343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8549243"/>
              </p:ext>
            </p:extLst>
          </p:nvPr>
        </p:nvGraphicFramePr>
        <p:xfrm>
          <a:off x="414336" y="1695425"/>
          <a:ext cx="8201487" cy="353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98" name="Hoja de cálculo" r:id="rId4" imgW="7915343" imgH="3533865" progId="Excel.Sheet.8">
                  <p:embed/>
                </p:oleObj>
              </mc:Choice>
              <mc:Fallback>
                <p:oleObj name="Hoja de cálculo" r:id="rId4" imgW="7915343" imgH="353386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4336" y="1695425"/>
                        <a:ext cx="8201487" cy="3533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2477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4143995"/>
            <a:ext cx="8406135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Mayo de 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06, Capítulo 05,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01: Agencia de Cooperación Internacional de Chile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8888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6253009"/>
              </p:ext>
            </p:extLst>
          </p:nvPr>
        </p:nvGraphicFramePr>
        <p:xfrm>
          <a:off x="414336" y="1772816"/>
          <a:ext cx="8201487" cy="231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22" name="Hoja de cálculo" r:id="rId4" imgW="7534343" imgH="2314575" progId="Excel.Sheet.8">
                  <p:embed/>
                </p:oleObj>
              </mc:Choice>
              <mc:Fallback>
                <p:oleObj name="Hoja de cálculo" r:id="rId4" imgW="7534343" imgH="231457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4336" y="1772816"/>
                        <a:ext cx="8201487" cy="2314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15925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Gastos Acumulada al Mes de Mayo de 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Relaciones Exteriores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90232" cy="525658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CL" sz="1600" b="1" dirty="0"/>
              <a:t>La ejecución acumulada </a:t>
            </a:r>
            <a:r>
              <a:rPr lang="es-CL" sz="1600" b="1" dirty="0" smtClean="0"/>
              <a:t>en pesos, al mes de mayo de 2017</a:t>
            </a:r>
            <a:r>
              <a:rPr lang="es-CL" sz="1600" dirty="0" smtClean="0"/>
              <a:t> fue de $33.517 </a:t>
            </a:r>
            <a:r>
              <a:rPr lang="es-CL" sz="1600" dirty="0"/>
              <a:t>millones, equivalentes a un </a:t>
            </a:r>
            <a:r>
              <a:rPr lang="es-CL" sz="1600" dirty="0" smtClean="0"/>
              <a:t>38% </a:t>
            </a:r>
            <a:r>
              <a:rPr lang="es-CL" sz="1600" dirty="0"/>
              <a:t>del Presupuesto </a:t>
            </a:r>
            <a:r>
              <a:rPr lang="es-CL" sz="1600" dirty="0" smtClean="0"/>
              <a:t>Vigente, </a:t>
            </a:r>
            <a:endParaRPr lang="es-CL" sz="1600" dirty="0" smtClean="0"/>
          </a:p>
          <a:p>
            <a:pPr marL="342900" indent="-342900" algn="just">
              <a:buFont typeface="+mj-lt"/>
              <a:buAutoNum type="arabicPeriod"/>
            </a:pPr>
            <a:r>
              <a:rPr lang="es-CL" sz="1600" dirty="0" smtClean="0"/>
              <a:t>Respecto a la Ley Inicial, el gasto acumulado </a:t>
            </a:r>
            <a:r>
              <a:rPr lang="es-CL" sz="1600" dirty="0" smtClean="0"/>
              <a:t>evidenció una </a:t>
            </a:r>
            <a:r>
              <a:rPr lang="es-CL" sz="1600" dirty="0"/>
              <a:t>ejecución </a:t>
            </a:r>
            <a:r>
              <a:rPr lang="es-CL" sz="1600" dirty="0" smtClean="0"/>
              <a:t>mayor, en </a:t>
            </a:r>
            <a:r>
              <a:rPr lang="es-CL" sz="1600" dirty="0"/>
              <a:t>2 puntos </a:t>
            </a:r>
            <a:r>
              <a:rPr lang="es-CL" sz="1600" dirty="0" smtClean="0"/>
              <a:t>porcentuales, </a:t>
            </a:r>
            <a:r>
              <a:rPr lang="es-CL" sz="1600" dirty="0" smtClean="0"/>
              <a:t>al ejercicio presupuestario anterior. </a:t>
            </a:r>
            <a:endParaRPr lang="es-CL" sz="1600" dirty="0" smtClean="0"/>
          </a:p>
          <a:p>
            <a:pPr marL="342900" indent="-342900" algn="just">
              <a:buFont typeface="+mj-lt"/>
              <a:buAutoNum type="arabicPeriod"/>
            </a:pPr>
            <a:r>
              <a:rPr lang="es-CL" sz="1600" dirty="0" smtClean="0"/>
              <a:t>En dólares se observó un 24% de avance presupuestario, con un total gastado de US$54 millones. El año 2016 el porcentaje de gasto llegó a 18%.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MX" sz="1600" b="1" dirty="0" smtClean="0">
                <a:solidFill>
                  <a:prstClr val="black"/>
                </a:solidFill>
              </a:rPr>
              <a:t>Servicio de la Deuda:</a:t>
            </a:r>
            <a:r>
              <a:rPr lang="es-MX" sz="1600" dirty="0" smtClean="0">
                <a:solidFill>
                  <a:prstClr val="black"/>
                </a:solidFill>
              </a:rPr>
              <a:t> </a:t>
            </a:r>
            <a:r>
              <a:rPr lang="es-MX" sz="1600" dirty="0">
                <a:solidFill>
                  <a:prstClr val="black"/>
                </a:solidFill>
              </a:rPr>
              <a:t>la </a:t>
            </a:r>
            <a:r>
              <a:rPr lang="es-MX" sz="1600" dirty="0" smtClean="0">
                <a:solidFill>
                  <a:prstClr val="black"/>
                </a:solidFill>
              </a:rPr>
              <a:t>Ley </a:t>
            </a:r>
            <a:r>
              <a:rPr lang="es-MX" sz="1600" dirty="0">
                <a:solidFill>
                  <a:prstClr val="black"/>
                </a:solidFill>
              </a:rPr>
              <a:t>de </a:t>
            </a:r>
            <a:r>
              <a:rPr lang="es-MX" sz="1600" dirty="0" smtClean="0">
                <a:solidFill>
                  <a:prstClr val="black"/>
                </a:solidFill>
              </a:rPr>
              <a:t>Presupuestos 2017 autorizó recursos por $33 millones</a:t>
            </a:r>
            <a:r>
              <a:rPr lang="es-CL" sz="1600" dirty="0" smtClean="0">
                <a:solidFill>
                  <a:prstClr val="black"/>
                </a:solidFill>
              </a:rPr>
              <a:t> y al mes de mayo se han incluido recursos adicionales por $808 millones destinados a cumplir obligaciones del ejercicio presupuestario anterior (deuda flotante). Si embargo, se observa una ejecución presupuestaria de $1.340 millones, significando 159% de ejecución respecto a los recursos vigentes.</a:t>
            </a:r>
            <a:endParaRPr lang="es-CL" sz="1600" dirty="0">
              <a:solidFill>
                <a:prstClr val="black"/>
              </a:solidFill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CL" sz="1600" dirty="0" smtClean="0">
                <a:latin typeface="+mn-lt"/>
              </a:rPr>
              <a:t>En las transferencias corrientes </a:t>
            </a:r>
            <a:r>
              <a:rPr lang="es-CL" sz="1600" b="1" dirty="0" smtClean="0">
                <a:latin typeface="+mn-lt"/>
              </a:rPr>
              <a:t>de la Subsecretaría</a:t>
            </a:r>
            <a:r>
              <a:rPr lang="es-CL" sz="1600" dirty="0" smtClean="0">
                <a:latin typeface="+mn-lt"/>
              </a:rPr>
              <a:t>, que incluyen recursos para asignaciones  al sector privados, al Gobierno Central y para Otras Entidades Públicas, totalizaron desembolsos por $340 millones, con 27% de ejecución. Respecto a la transferencia para el “Instituto </a:t>
            </a:r>
            <a:r>
              <a:rPr lang="es-CL" sz="1600" dirty="0">
                <a:latin typeface="+mn-lt"/>
              </a:rPr>
              <a:t>Chileno de Campos de </a:t>
            </a:r>
            <a:r>
              <a:rPr lang="es-CL" sz="1600" dirty="0" smtClean="0">
                <a:latin typeface="+mn-lt"/>
              </a:rPr>
              <a:t>Hielo” (con recursos por $83 millones) </a:t>
            </a:r>
            <a:r>
              <a:rPr lang="es-CL" sz="1600" dirty="0">
                <a:latin typeface="+mn-lt"/>
              </a:rPr>
              <a:t>y para el “Consejo Chileno para las Relaciones </a:t>
            </a:r>
            <a:r>
              <a:rPr lang="es-CL" sz="1600" dirty="0" smtClean="0">
                <a:latin typeface="+mn-lt"/>
              </a:rPr>
              <a:t>Internacionales” (con $68 millones aprobados) informan un 100% de ejecución presupuestaria.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CL" sz="1600" dirty="0">
                <a:latin typeface="+mn-lt"/>
              </a:rPr>
              <a:t>El </a:t>
            </a:r>
            <a:r>
              <a:rPr lang="es-CL" sz="1600" b="1" dirty="0">
                <a:latin typeface="+mn-lt"/>
              </a:rPr>
              <a:t>Registro de Chilenos en el </a:t>
            </a:r>
            <a:r>
              <a:rPr lang="es-CL" sz="1600" b="1" dirty="0" smtClean="0">
                <a:latin typeface="+mn-lt"/>
              </a:rPr>
              <a:t>Exterior</a:t>
            </a:r>
            <a:r>
              <a:rPr lang="es-CL" sz="1600" dirty="0" smtClean="0">
                <a:latin typeface="+mn-lt"/>
              </a:rPr>
              <a:t>, que pretende </a:t>
            </a:r>
            <a:r>
              <a:rPr lang="es-CL" sz="1600" dirty="0" smtClean="0"/>
              <a:t>obtener </a:t>
            </a:r>
            <a:r>
              <a:rPr lang="es-CL" sz="1600" dirty="0"/>
              <a:t>una caracterización demográfica, social, económica y organizacional de la población chilena residente en el extranjero</a:t>
            </a:r>
            <a:r>
              <a:rPr lang="es-CL" sz="1600" dirty="0" smtClean="0"/>
              <a:t>, </a:t>
            </a:r>
            <a:r>
              <a:rPr lang="es-CL" sz="1600" dirty="0" smtClean="0">
                <a:latin typeface="+mn-lt"/>
              </a:rPr>
              <a:t>presentó un avance en pesos de un 16% .</a:t>
            </a:r>
          </a:p>
        </p:txBody>
      </p:sp>
    </p:spTree>
    <p:extLst>
      <p:ext uri="{BB962C8B-B14F-4D97-AF65-F5344CB8AC3E}">
        <p14:creationId xmlns:p14="http://schemas.microsoft.com/office/powerpoint/2010/main" val="320506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Gastos Acumulada al Mes de Mayo de 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Relaciones Exteriores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3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9685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marL="342900" indent="-342900" algn="just">
              <a:buFont typeface="+mj-lt"/>
              <a:buAutoNum type="arabicPeriod" startAt="6"/>
            </a:pPr>
            <a:r>
              <a:rPr lang="es-CL" sz="1600" dirty="0" smtClean="0">
                <a:latin typeface="+mn-lt"/>
              </a:rPr>
              <a:t>En la Dirección de Relaciones Económicas, el </a:t>
            </a:r>
            <a:r>
              <a:rPr lang="es-CL" sz="1600" b="1" dirty="0" smtClean="0">
                <a:latin typeface="+mn-lt"/>
              </a:rPr>
              <a:t>Programa </a:t>
            </a:r>
            <a:r>
              <a:rPr lang="es-CL" sz="1600" b="1" dirty="0">
                <a:latin typeface="+mn-lt"/>
              </a:rPr>
              <a:t>de Defensa </a:t>
            </a:r>
            <a:r>
              <a:rPr lang="es-CL" sz="1600" b="1" dirty="0" smtClean="0">
                <a:latin typeface="+mn-lt"/>
              </a:rPr>
              <a:t>Comercial</a:t>
            </a:r>
            <a:r>
              <a:rPr lang="es-CL" sz="1600" dirty="0" smtClean="0">
                <a:latin typeface="+mn-lt"/>
              </a:rPr>
              <a:t>, que </a:t>
            </a:r>
            <a:r>
              <a:rPr lang="es-CL" sz="1600" dirty="0">
                <a:latin typeface="+mn-lt"/>
              </a:rPr>
              <a:t>tiene por objetivo la defensa de los intereses comerciales nacionales, buscando soluciones a los conflictos dentro de los mecanismos establecidos dentro de los acuerdos internacionales suscritos, finalizó con una ejecución presupuestaria de un </a:t>
            </a:r>
            <a:r>
              <a:rPr lang="es-CL" sz="1600" dirty="0" smtClean="0">
                <a:latin typeface="+mn-lt"/>
              </a:rPr>
              <a:t>19% </a:t>
            </a:r>
            <a:r>
              <a:rPr lang="es-CL" sz="1600" dirty="0">
                <a:latin typeface="+mn-lt"/>
              </a:rPr>
              <a:t>del presupuesto </a:t>
            </a:r>
            <a:r>
              <a:rPr lang="es-CL" sz="1600" dirty="0" smtClean="0">
                <a:latin typeface="+mn-lt"/>
              </a:rPr>
              <a:t>vigente.</a:t>
            </a:r>
          </a:p>
          <a:p>
            <a:pPr marL="342900" indent="-342900" algn="just">
              <a:buFont typeface="+mj-lt"/>
              <a:buAutoNum type="arabicPeriod" startAt="6"/>
            </a:pPr>
            <a:r>
              <a:rPr lang="es-CL" sz="1600" dirty="0" smtClean="0">
                <a:latin typeface="+mn-lt"/>
              </a:rPr>
              <a:t>El </a:t>
            </a:r>
            <a:r>
              <a:rPr lang="es-CL" sz="1600" b="1" dirty="0" smtClean="0">
                <a:latin typeface="+mn-lt"/>
              </a:rPr>
              <a:t>Programa </a:t>
            </a:r>
            <a:r>
              <a:rPr lang="es-CL" sz="1600" b="1" dirty="0">
                <a:latin typeface="+mn-lt"/>
              </a:rPr>
              <a:t>Certificación de </a:t>
            </a:r>
            <a:r>
              <a:rPr lang="es-CL" sz="1600" b="1" dirty="0" smtClean="0">
                <a:latin typeface="+mn-lt"/>
              </a:rPr>
              <a:t>Origen</a:t>
            </a:r>
            <a:r>
              <a:rPr lang="es-CL" sz="1600" dirty="0" smtClean="0">
                <a:latin typeface="+mn-lt"/>
              </a:rPr>
              <a:t>, encargado </a:t>
            </a:r>
            <a:r>
              <a:rPr lang="es-CL" sz="1600" dirty="0">
                <a:latin typeface="+mn-lt"/>
              </a:rPr>
              <a:t>de prestar el servicio de Certificación de Origen a exportadores con productos con destino a la Unión Europea, EFTA y China, alcanzó un </a:t>
            </a:r>
            <a:r>
              <a:rPr lang="es-CL" sz="1600" dirty="0" smtClean="0">
                <a:latin typeface="+mn-lt"/>
              </a:rPr>
              <a:t>35% </a:t>
            </a:r>
            <a:r>
              <a:rPr lang="es-CL" sz="1600" dirty="0">
                <a:latin typeface="+mn-lt"/>
              </a:rPr>
              <a:t>de gasto total</a:t>
            </a:r>
            <a:r>
              <a:rPr lang="es-CL" sz="1600" dirty="0" smtClean="0">
                <a:latin typeface="+mn-lt"/>
              </a:rPr>
              <a:t>.</a:t>
            </a:r>
          </a:p>
          <a:p>
            <a:pPr marL="342900" indent="-342900" algn="just">
              <a:buFont typeface="+mj-lt"/>
              <a:buAutoNum type="arabicPeriod" startAt="6"/>
            </a:pPr>
            <a:r>
              <a:rPr lang="es-CL" sz="1600" dirty="0">
                <a:latin typeface="+mn-lt"/>
              </a:rPr>
              <a:t>Los </a:t>
            </a:r>
            <a:r>
              <a:rPr lang="es-CL" sz="1600" b="1" dirty="0">
                <a:latin typeface="+mn-lt"/>
              </a:rPr>
              <a:t>Proyectos y Actividades de </a:t>
            </a:r>
            <a:r>
              <a:rPr lang="es-CL" sz="1600" b="1" dirty="0" smtClean="0">
                <a:latin typeface="+mn-lt"/>
              </a:rPr>
              <a:t>Promoción</a:t>
            </a:r>
            <a:r>
              <a:rPr lang="es-CL" sz="1600" dirty="0" smtClean="0">
                <a:latin typeface="+mn-lt"/>
              </a:rPr>
              <a:t>, con recursos autorizados por $6.352 millones informan un avance de 46% del gasto.</a:t>
            </a:r>
          </a:p>
          <a:p>
            <a:pPr marL="342900" indent="-342900" algn="just">
              <a:buFont typeface="+mj-lt"/>
              <a:buAutoNum type="arabicPeriod" startAt="6"/>
            </a:pPr>
            <a:r>
              <a:rPr lang="es-CL" sz="1600" dirty="0" smtClean="0">
                <a:latin typeface="+mn-lt"/>
              </a:rPr>
              <a:t>En la </a:t>
            </a:r>
            <a:r>
              <a:rPr lang="es-CL" sz="1600" b="1" dirty="0" smtClean="0">
                <a:latin typeface="+mn-lt"/>
              </a:rPr>
              <a:t>Dirección de Fronteras y Límites </a:t>
            </a:r>
            <a:r>
              <a:rPr lang="es-CL" sz="1600" b="1" dirty="0">
                <a:latin typeface="+mn-lt"/>
              </a:rPr>
              <a:t>de Estado</a:t>
            </a:r>
            <a:r>
              <a:rPr lang="es-CL" sz="1600" dirty="0">
                <a:latin typeface="+mn-lt"/>
              </a:rPr>
              <a:t>, </a:t>
            </a:r>
            <a:r>
              <a:rPr lang="es-CL" sz="1600" dirty="0" smtClean="0">
                <a:latin typeface="+mn-lt"/>
              </a:rPr>
              <a:t>los </a:t>
            </a:r>
            <a:r>
              <a:rPr lang="es-CL" sz="1600" dirty="0">
                <a:latin typeface="+mn-lt"/>
              </a:rPr>
              <a:t>Programas Especiales de Fronteras y </a:t>
            </a:r>
            <a:r>
              <a:rPr lang="es-CL" sz="1600" dirty="0" smtClean="0">
                <a:latin typeface="+mn-lt"/>
              </a:rPr>
              <a:t>Límites</a:t>
            </a:r>
            <a:r>
              <a:rPr lang="es-CL" sz="1600" dirty="0">
                <a:latin typeface="+mn-lt"/>
              </a:rPr>
              <a:t>, </a:t>
            </a:r>
            <a:r>
              <a:rPr lang="es-CL" sz="1600" dirty="0" smtClean="0">
                <a:latin typeface="+mn-lt"/>
              </a:rPr>
              <a:t>que incluye </a:t>
            </a:r>
            <a:r>
              <a:rPr lang="es-CL" sz="1600" dirty="0">
                <a:latin typeface="+mn-lt"/>
              </a:rPr>
              <a:t>actividades relacionadas a </a:t>
            </a:r>
            <a:r>
              <a:rPr lang="es-CL" sz="1600" dirty="0" smtClean="0">
                <a:latin typeface="+mn-lt"/>
              </a:rPr>
              <a:t>la Plataforma </a:t>
            </a:r>
            <a:r>
              <a:rPr lang="es-CL" sz="1600" dirty="0">
                <a:latin typeface="+mn-lt"/>
              </a:rPr>
              <a:t>Continental Extendida y otras actividades de carácter </a:t>
            </a:r>
            <a:r>
              <a:rPr lang="es-CL" sz="1600" dirty="0" smtClean="0">
                <a:latin typeface="+mn-lt"/>
              </a:rPr>
              <a:t>reservado, ejecutaron un total de $1.757 millones (20% de avance presupuestario).</a:t>
            </a:r>
          </a:p>
          <a:p>
            <a:pPr marL="342900" indent="-342900" algn="just">
              <a:buFont typeface="+mj-lt"/>
              <a:buAutoNum type="arabicPeriod" startAt="6"/>
            </a:pPr>
            <a:r>
              <a:rPr lang="es-CL" sz="1600" dirty="0" smtClean="0">
                <a:latin typeface="+mn-lt"/>
              </a:rPr>
              <a:t>En el </a:t>
            </a:r>
            <a:r>
              <a:rPr lang="es-CL" sz="1600" b="1" dirty="0" smtClean="0">
                <a:latin typeface="+mn-lt"/>
              </a:rPr>
              <a:t>Instituto Antártico Chileno</a:t>
            </a:r>
            <a:r>
              <a:rPr lang="es-CL" sz="1600" dirty="0" smtClean="0">
                <a:latin typeface="+mn-lt"/>
              </a:rPr>
              <a:t> se observan 2 programas que no han </a:t>
            </a:r>
            <a:r>
              <a:rPr lang="es-CL" sz="1600" dirty="0">
                <a:latin typeface="+mn-lt"/>
              </a:rPr>
              <a:t>ejecutado gasto: </a:t>
            </a:r>
            <a:r>
              <a:rPr lang="es-CL" sz="1600" dirty="0" smtClean="0">
                <a:latin typeface="+mn-lt"/>
              </a:rPr>
              <a:t>Tesis Antárticas y </a:t>
            </a:r>
            <a:r>
              <a:rPr lang="es-CL" sz="1600" dirty="0">
                <a:latin typeface="+mn-lt"/>
              </a:rPr>
              <a:t>Aligamiento Científico </a:t>
            </a:r>
            <a:r>
              <a:rPr lang="es-CL" sz="1600" dirty="0" smtClean="0">
                <a:latin typeface="+mn-lt"/>
              </a:rPr>
              <a:t>Internacional.</a:t>
            </a:r>
          </a:p>
          <a:p>
            <a:pPr marL="342900" indent="-342900" algn="just">
              <a:buFont typeface="+mj-lt"/>
              <a:buAutoNum type="arabicPeriod" startAt="6"/>
            </a:pPr>
            <a:r>
              <a:rPr lang="es-CL" sz="1600" dirty="0"/>
              <a:t>En la </a:t>
            </a:r>
            <a:r>
              <a:rPr lang="es-CL" sz="1600" b="1" dirty="0"/>
              <a:t>Agencia de Cooperación Internacional</a:t>
            </a:r>
            <a:r>
              <a:rPr lang="es-CL" sz="1600" dirty="0"/>
              <a:t>, la transferencia al sector privado para “Cooperación Sur-Sur”, presentó una ejecución de recursos de </a:t>
            </a:r>
            <a:r>
              <a:rPr lang="es-CL" sz="1600" dirty="0" smtClean="0"/>
              <a:t>37%, </a:t>
            </a:r>
            <a:r>
              <a:rPr lang="es-CL" sz="1600" dirty="0"/>
              <a:t>con un total gastado de $</a:t>
            </a:r>
            <a:r>
              <a:rPr lang="es-CL" sz="1600" dirty="0" smtClean="0"/>
              <a:t>1.856 </a:t>
            </a:r>
            <a:r>
              <a:rPr lang="es-CL" sz="1600" dirty="0"/>
              <a:t>millones. Esta asignación contiene recursos para becas de postgrado, becas Nelson Mandela, cooperación técnica bilateral y triangular, Alianza del Pacífico, </a:t>
            </a:r>
            <a:r>
              <a:rPr lang="es-CL" sz="1600" dirty="0" smtClean="0"/>
              <a:t>entre otras.</a:t>
            </a:r>
            <a:endParaRPr lang="es-CL" sz="16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35463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Gastos Acumulada al Mes de Mayo de 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Relaciones Exteriores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4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9685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es-CL" sz="1600" dirty="0" smtClean="0">
              <a:latin typeface="+mn-lt"/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6224" y="14127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Comportamiento de la Ejecución Presupuestaria de la Partida 2016 </a:t>
            </a:r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– 2017 (En pesos)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88840"/>
            <a:ext cx="4055766" cy="2437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984" y="1988840"/>
            <a:ext cx="4041464" cy="2429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9968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Gastos Acumulada al Mes de Mayo de 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Relaciones Exteriores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5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9685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es-CL" sz="1600" dirty="0" smtClean="0">
              <a:latin typeface="+mn-lt"/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6224" y="14127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Comportamiento de la Ejecución Presupuestaria de la Partida 2016 </a:t>
            </a:r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– 2017 (En dólares)</a:t>
            </a:r>
          </a:p>
          <a:p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14921"/>
            <a:ext cx="4033480" cy="2494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976" y="2014921"/>
            <a:ext cx="4033480" cy="2494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9968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Gastos Acumulada al Mes de Mayo de 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06 Ministerio de Relaciones Exteriores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7" y="3933056"/>
            <a:ext cx="8406135" cy="365125"/>
          </a:xfrm>
        </p:spPr>
        <p:txBody>
          <a:bodyPr/>
          <a:lstStyle/>
          <a:p>
            <a:pPr lvl="0"/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6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78499" y="153350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de 2017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0538994"/>
              </p:ext>
            </p:extLst>
          </p:nvPr>
        </p:nvGraphicFramePr>
        <p:xfrm>
          <a:off x="378499" y="1844824"/>
          <a:ext cx="8297957" cy="200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02" name="Hoja de cálculo" r:id="rId4" imgW="7115243" imgH="2009685" progId="Excel.Sheet.8">
                  <p:embed/>
                </p:oleObj>
              </mc:Choice>
              <mc:Fallback>
                <p:oleObj name="Hoja de cálculo" r:id="rId4" imgW="7115243" imgH="200968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78499" y="1844824"/>
                        <a:ext cx="8297957" cy="2009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481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Gastos Acumulada al Mes de Mayo de 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06 Ministerio de Relaciones Exteriores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7" y="4288011"/>
            <a:ext cx="8406135" cy="365125"/>
          </a:xfrm>
        </p:spPr>
        <p:txBody>
          <a:bodyPr/>
          <a:lstStyle/>
          <a:p>
            <a:pPr lvl="0"/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7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78499" y="153350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en miles de dólares de 2017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8" name="7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8767535"/>
              </p:ext>
            </p:extLst>
          </p:nvPr>
        </p:nvGraphicFramePr>
        <p:xfrm>
          <a:off x="378499" y="1916832"/>
          <a:ext cx="8229600" cy="231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9" name="Hoja de cálculo" r:id="rId4" imgW="7115243" imgH="2314575" progId="Excel.Sheet.8">
                  <p:embed/>
                </p:oleObj>
              </mc:Choice>
              <mc:Fallback>
                <p:oleObj name="Hoja de cálculo" r:id="rId4" imgW="7115243" imgH="231457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78499" y="1916832"/>
                        <a:ext cx="8229600" cy="2314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4877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7" y="488467"/>
            <a:ext cx="8210799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Ejecución 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Presupuestaria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Gastos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 Acumulada al Mes de Mayo </a:t>
            </a: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Partida 06 Resumen </a:t>
            </a: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por 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Capítulos</a:t>
            </a:r>
            <a:endParaRPr lang="es-CL" sz="1800" b="1" dirty="0">
              <a:solidFill>
                <a:schemeClr val="tx1"/>
              </a:solidFill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8</a:t>
            </a:fld>
            <a:endParaRPr lang="es-CL" dirty="0"/>
          </a:p>
        </p:txBody>
      </p:sp>
      <p:sp>
        <p:nvSpPr>
          <p:cNvPr id="8" name="3 Marcador de pie de página"/>
          <p:cNvSpPr txBox="1">
            <a:spLocks/>
          </p:cNvSpPr>
          <p:nvPr/>
        </p:nvSpPr>
        <p:spPr>
          <a:xfrm>
            <a:off x="342329" y="3495923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78499" y="1343883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de 2017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4" name="3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7992632"/>
              </p:ext>
            </p:extLst>
          </p:nvPr>
        </p:nvGraphicFramePr>
        <p:xfrm>
          <a:off x="378500" y="1700808"/>
          <a:ext cx="8369964" cy="174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78" name="Hoja de cálculo" r:id="rId5" imgW="8200957" imgH="1743075" progId="Excel.Sheet.8">
                  <p:embed/>
                </p:oleObj>
              </mc:Choice>
              <mc:Fallback>
                <p:oleObj name="Hoja de cálculo" r:id="rId5" imgW="8200957" imgH="174307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78500" y="1700808"/>
                        <a:ext cx="8369964" cy="1743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71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97956" y="6448251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</a:t>
            </a:r>
            <a:r>
              <a:rPr lang="es-CL" sz="1050" dirty="0" smtClean="0"/>
              <a:t>propia en </a:t>
            </a:r>
            <a:r>
              <a:rPr lang="es-CL" sz="1050" dirty="0"/>
              <a:t>base </a:t>
            </a:r>
            <a:r>
              <a:rPr lang="es-CL" sz="1050" dirty="0" smtClean="0"/>
              <a:t> a Informes de </a:t>
            </a:r>
            <a:r>
              <a:rPr lang="es-CL" sz="1050" dirty="0"/>
              <a:t>e</a:t>
            </a:r>
            <a:r>
              <a:rPr lang="es-CL" sz="1050" dirty="0" smtClean="0"/>
              <a:t>jecución </a:t>
            </a:r>
            <a:r>
              <a:rPr lang="es-CL" sz="1050" dirty="0"/>
              <a:t>p</a:t>
            </a:r>
            <a:r>
              <a:rPr lang="es-CL" sz="1050" dirty="0" smtClean="0"/>
              <a:t>resupuestaria mensual de DIPRES</a:t>
            </a:r>
            <a:endParaRPr lang="es-CL" sz="1050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9</a:t>
            </a:fld>
            <a:endParaRPr lang="es-CL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410180"/>
            <a:ext cx="8210799" cy="92964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Gastos Acumulada al Mes de Mayo de 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06, Capítulo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01, Programa 01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: Secretaría y Administración general y Servicio Exterior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376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8849265"/>
              </p:ext>
            </p:extLst>
          </p:nvPr>
        </p:nvGraphicFramePr>
        <p:xfrm>
          <a:off x="386224" y="1692200"/>
          <a:ext cx="8290232" cy="46891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43" name="Hoja de cálculo" r:id="rId4" imgW="8763000" imgH="5057775" progId="Excel.Sheet.8">
                  <p:embed/>
                </p:oleObj>
              </mc:Choice>
              <mc:Fallback>
                <p:oleObj name="Hoja de cálculo" r:id="rId4" imgW="8763000" imgH="505777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6224" y="1692200"/>
                        <a:ext cx="8290232" cy="46891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2732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1804</TotalTime>
  <Words>911</Words>
  <Application>Microsoft Office PowerPoint</Application>
  <PresentationFormat>Presentación en pantalla (4:3)</PresentationFormat>
  <Paragraphs>65</Paragraphs>
  <Slides>14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7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14</vt:i4>
      </vt:variant>
    </vt:vector>
  </HeadingPairs>
  <TitlesOfParts>
    <vt:vector size="23" baseType="lpstr">
      <vt:lpstr>1_Tema de Office</vt:lpstr>
      <vt:lpstr>Tema de Office</vt:lpstr>
      <vt:lpstr>2_Tema de Office</vt:lpstr>
      <vt:lpstr>3_Tema de Office</vt:lpstr>
      <vt:lpstr>4_Tema de Office</vt:lpstr>
      <vt:lpstr>5_Tema de Office</vt:lpstr>
      <vt:lpstr>6_Tema de Office</vt:lpstr>
      <vt:lpstr>Imagen de mapa de bits</vt:lpstr>
      <vt:lpstr>Hoja de cálculo</vt:lpstr>
      <vt:lpstr>EJECUCIÓN PRESUPUESTARIA DE GASTOS ACUMULADA AL MES DE MAYO DE 2017 PARTIDA 06: MINISTERIO DE RELACIONES EXTERIORES</vt:lpstr>
      <vt:lpstr>Ejecución Presupuestaria de Gastos Acumulada al Mes de Mayo de 2017  Ministerio de Relaciones Exteriores</vt:lpstr>
      <vt:lpstr>Ejecución Presupuestaria de Gastos Acumulada al Mes de Mayo de 2017  Ministerio de Relaciones Exteriores</vt:lpstr>
      <vt:lpstr>Ejecución Presupuestaria de Gastos Acumulada al Mes de Mayo de 2017  Ministerio de Relaciones Exteriores</vt:lpstr>
      <vt:lpstr>Ejecución Presupuestaria de Gastos Acumulada al Mes de Mayo de 2017  Ministerio de Relaciones Exteriores</vt:lpstr>
      <vt:lpstr>Ejecución Presupuestaria de Gastos Acumulada al Mes de Mayo de 2017  Partida 06 Ministerio de Relaciones Exteriores</vt:lpstr>
      <vt:lpstr>Ejecución Presupuestaria de Gastos Acumulada al Mes de Mayo de 2017  Partida 06 Ministerio de Relaciones Exteriores</vt:lpstr>
      <vt:lpstr>Ejecución Presupuestaria de Gastos Acumulada al Mes de Mayo de 2017  Partida 06 Resumen por Capítulos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PRESUPUESTO1</dc:creator>
  <cp:lastModifiedBy>EDIAZ</cp:lastModifiedBy>
  <cp:revision>122</cp:revision>
  <cp:lastPrinted>2016-07-04T14:42:46Z</cp:lastPrinted>
  <dcterms:created xsi:type="dcterms:W3CDTF">2016-06-23T13:38:47Z</dcterms:created>
  <dcterms:modified xsi:type="dcterms:W3CDTF">2017-07-05T17:56:12Z</dcterms:modified>
</cp:coreProperties>
</file>